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13"/>
  </p:notesMasterIdLst>
  <p:sldIdLst>
    <p:sldId id="290" r:id="rId3"/>
    <p:sldId id="447" r:id="rId4"/>
    <p:sldId id="440" r:id="rId5"/>
    <p:sldId id="442" r:id="rId6"/>
    <p:sldId id="438" r:id="rId7"/>
    <p:sldId id="443" r:id="rId8"/>
    <p:sldId id="445" r:id="rId9"/>
    <p:sldId id="448" r:id="rId10"/>
    <p:sldId id="433" r:id="rId11"/>
    <p:sldId id="449" r:id="rId12"/>
  </p:sldIdLst>
  <p:sldSz cx="24384000" cy="13716000"/>
  <p:notesSz cx="6888163" cy="100203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252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D00"/>
    <a:srgbClr val="CE6414"/>
    <a:srgbClr val="838383"/>
    <a:srgbClr val="8E8E8E"/>
    <a:srgbClr val="572A09"/>
    <a:srgbClr val="E8731C"/>
    <a:srgbClr val="FDF3E9"/>
    <a:srgbClr val="F1A973"/>
    <a:srgbClr val="FBE6D1"/>
    <a:srgbClr val="F3B2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88" autoAdjust="0"/>
    <p:restoredTop sz="94291" autoAdjust="0"/>
  </p:normalViewPr>
  <p:slideViewPr>
    <p:cSldViewPr snapToGrid="0">
      <p:cViewPr varScale="1">
        <p:scale>
          <a:sx n="57" d="100"/>
          <a:sy n="57" d="100"/>
        </p:scale>
        <p:origin x="870" y="96"/>
      </p:cViewPr>
      <p:guideLst>
        <p:guide orient="horz" pos="4252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7612"/>
          </a:xfrm>
          <a:prstGeom prst="rect">
            <a:avLst/>
          </a:prstGeom>
        </p:spPr>
        <p:txBody>
          <a:bodyPr lIns="96562" tIns="48282" rIns="96562" bIns="48282"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8422" y="4759648"/>
            <a:ext cx="5051320" cy="4509135"/>
          </a:xfrm>
          <a:prstGeom prst="rect">
            <a:avLst/>
          </a:prstGeom>
        </p:spPr>
        <p:txBody>
          <a:bodyPr lIns="96562" tIns="48282" rIns="96562" bIns="48282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DB4BBD2-E265-5A9E-F522-1B1B06910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00B6-329F-4BDD-83CD-B01EE0D0F7AC}" type="datetimeFigureOut">
              <a:rPr lang="x-none" smtClean="0"/>
              <a:pPr/>
              <a:t>04.04.2025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3EB0637-6B72-2DD1-14A4-9445D952F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2A6F21-4734-57ED-CDC0-A2EBBCFBC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0278" y="13081000"/>
            <a:ext cx="610745" cy="471924"/>
          </a:xfrm>
        </p:spPr>
        <p:txBody>
          <a:bodyPr/>
          <a:lstStyle/>
          <a:p>
            <a:fld id="{D0DD42FE-F001-44E9-8445-6470401E00B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78813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B24F60-A22F-4940-1D2F-B8AA6343E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5BBE39B-5446-AA53-B88B-0FBF9D0F07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885745-97D8-058A-59E3-66CC9B3F5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5109-1A67-49F5-B4E5-FF29DB27F182}" type="datetimeFigureOut">
              <a:rPr lang="x-none" smtClean="0"/>
              <a:pPr/>
              <a:t>04.04.2025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919481-FF7C-3824-5146-0BF5264CC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5AA41D-EAFC-8398-BDEE-47DEFD43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BDF4-BFD8-4A84-BFBA-2E5831B450F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71555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A65A42-8124-2C77-2359-C036AF8A1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148045-8D9B-D0BC-9325-24A714FE1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12414B-8D57-5493-71A6-4D66219CB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5109-1A67-49F5-B4E5-FF29DB27F182}" type="datetimeFigureOut">
              <a:rPr lang="x-none" smtClean="0"/>
              <a:pPr/>
              <a:t>04.04.2025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02DE15-E308-4E70-EB4F-996AE8AC5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FCE332-A338-9177-B126-4CE7C98E1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BDF4-BFD8-4A84-BFBA-2E5831B450F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79814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DB3C42-B198-D642-61DD-AFB7DE41D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C27A5C-DD3A-53D2-B7B9-3E7B47E72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A5DA2-DBA3-1CEA-FDC5-A0983BFE2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5109-1A67-49F5-B4E5-FF29DB27F182}" type="datetimeFigureOut">
              <a:rPr lang="x-none" smtClean="0"/>
              <a:pPr/>
              <a:t>04.04.2025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5FC140-6DAA-F1B6-3D37-C90D7F9D4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4FBFB6-7DFE-8938-341F-ABE37A7FE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BDF4-BFD8-4A84-BFBA-2E5831B450F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41870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5342F6-1703-3C18-D492-E16B56F14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9103EC-FA22-733A-A5AC-1FA18FBF0E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1DED18-F6DD-7165-2D72-83E7F3644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664DCC-BAFB-4C92-0AE6-AA3D4CB03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5109-1A67-49F5-B4E5-FF29DB27F182}" type="datetimeFigureOut">
              <a:rPr lang="x-none" smtClean="0"/>
              <a:pPr/>
              <a:t>04.04.2025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ED2782-A115-18C4-02AF-361ABE9DD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101782-11FF-87EF-B1E0-BB3412DF0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BDF4-BFD8-4A84-BFBA-2E5831B450F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38919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51270-5A3A-ADB4-5747-75DE5EC31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7DF0B4-5601-B50E-53CE-D366E7FD2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7BCBF8-2A9E-2CF1-2CEC-55EAE4515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0D0435E-4A6E-AA64-943A-E0D861307D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F07832-AD02-710B-22EC-C500E15288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B7D4754-9772-213E-7ADB-46B680D98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5109-1A67-49F5-B4E5-FF29DB27F182}" type="datetimeFigureOut">
              <a:rPr lang="x-none" smtClean="0"/>
              <a:pPr/>
              <a:t>04.04.2025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A510852-5E39-10BC-64D4-4753ACEC2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3646D6C-DB90-1249-ECB6-761F84EAF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BDF4-BFD8-4A84-BFBA-2E5831B450F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61421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04358A-E8FE-24B0-0694-B6E51EB5C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E3DF465-A4E9-BCF2-EF18-09AED16B1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5109-1A67-49F5-B4E5-FF29DB27F182}" type="datetimeFigureOut">
              <a:rPr lang="x-none" smtClean="0"/>
              <a:pPr/>
              <a:t>04.04.2025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7EB7E43-A543-E19B-951F-6886B8934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3F6B1A1-0200-3B46-6D6E-1403F7D89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BDF4-BFD8-4A84-BFBA-2E5831B450F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00236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4DAD4A-879A-AD29-0D5F-11C04F4FB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5109-1A67-49F5-B4E5-FF29DB27F182}" type="datetimeFigureOut">
              <a:rPr lang="x-none" smtClean="0"/>
              <a:pPr/>
              <a:t>04.04.2025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7FA747-38C0-B553-4E6E-07A74889A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D9D8D2-C034-028E-4559-9E9305A49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BDF4-BFD8-4A84-BFBA-2E5831B450F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17483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B4DF1A-156B-2E59-AA22-DC8BCD612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E5B293-3B75-2448-D12B-45AD2AD58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F8A235-0925-D7FC-8DB1-1493C72DD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307625-605F-5DBF-D917-486183485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5109-1A67-49F5-B4E5-FF29DB27F182}" type="datetimeFigureOut">
              <a:rPr lang="x-none" smtClean="0"/>
              <a:pPr/>
              <a:t>04.04.2025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D42419-A676-1D10-6B82-80B02CED1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DB29B4-22AC-AC95-26E6-67091E488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BDF4-BFD8-4A84-BFBA-2E5831B450F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48481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47525D-AADF-CDE9-6107-6BE1EA4BF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86E8DAD-8DAB-0D93-7D8E-6C04A03947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16FD10-BE0D-8B35-7E34-5B14C071A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329873-F4DA-241E-9D25-B07D6D1BB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5109-1A67-49F5-B4E5-FF29DB27F182}" type="datetimeFigureOut">
              <a:rPr lang="x-none" smtClean="0"/>
              <a:pPr/>
              <a:t>04.04.2025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10FE0A-04F2-1DA0-1F4E-D1E289E8E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AD6533-3B0D-8504-7CBD-8B7326B3D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BDF4-BFD8-4A84-BFBA-2E5831B450F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2792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21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FA642F-C962-F733-6B19-D244E02A3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CAB84E-2502-5B56-F2DD-6D47B8F5B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5CA9FA-23B5-9F52-B747-515F413D0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5109-1A67-49F5-B4E5-FF29DB27F182}" type="datetimeFigureOut">
              <a:rPr lang="x-none" smtClean="0"/>
              <a:pPr/>
              <a:t>04.04.2025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0A9A61-EF5F-F2EA-3CAA-7FB9E2629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5A1B7E-44C3-BE6C-5E07-FACFE639A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BDF4-BFD8-4A84-BFBA-2E5831B450F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64038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1A306D-E8B1-F8BD-9A53-41B55E0A9E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693951-5AC7-F863-EA3A-B8C448C63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6CD9BF-8DAD-22FC-8B6C-725DF8112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5109-1A67-49F5-B4E5-FF29DB27F182}" type="datetimeFigureOut">
              <a:rPr lang="x-none" smtClean="0"/>
              <a:pPr/>
              <a:t>04.04.2025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19473B-58E5-683C-49CC-59D400AEA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20FB-2443-75AC-0325-F36642367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BDF4-BFD8-4A84-BFBA-2E5831B450F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85318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455811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21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22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23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— Иван Арсентьев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— Иван Арсентьев</a:t>
            </a:r>
          </a:p>
        </p:txBody>
      </p:sp>
      <p:sp>
        <p:nvSpPr>
          <p:cNvPr id="94" name="«Место ввода цитаты».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21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76" r:id="rId10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6D6B88-DC21-8662-100C-6A687B50E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7EDC59-6043-F6BA-CB01-1C980E6E4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539C32-0C4C-7D33-18EB-B5D0F1264B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85109-1A67-49F5-B4E5-FF29DB27F182}" type="datetimeFigureOut">
              <a:rPr lang="x-none" smtClean="0"/>
              <a:pPr/>
              <a:t>04.04.2025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615135-1882-BA25-6A12-FB231507C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825717-A362-D79D-1E38-6F97AE9EEA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ABDF4-BFD8-4A84-BFBA-2E5831B450F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5545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4.sv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3636376" y="1"/>
            <a:ext cx="747623" cy="15066534"/>
          </a:xfrm>
          <a:custGeom>
            <a:avLst/>
            <a:gdLst/>
            <a:ahLst/>
            <a:cxnLst/>
            <a:rect l="l" t="t" r="r" b="b"/>
            <a:pathLst>
              <a:path w="812800" h="2976105">
                <a:moveTo>
                  <a:pt x="0" y="0"/>
                </a:moveTo>
                <a:lnTo>
                  <a:pt x="812800" y="0"/>
                </a:lnTo>
                <a:lnTo>
                  <a:pt x="812800" y="2976105"/>
                </a:lnTo>
                <a:lnTo>
                  <a:pt x="0" y="2976105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/>
          <a:lstStyle/>
          <a:p>
            <a:endParaRPr lang="uk-UA" sz="2400" dirty="0"/>
          </a:p>
        </p:txBody>
      </p:sp>
      <p:sp>
        <p:nvSpPr>
          <p:cNvPr id="5" name="Freeform 5"/>
          <p:cNvSpPr/>
          <p:nvPr/>
        </p:nvSpPr>
        <p:spPr>
          <a:xfrm>
            <a:off x="20231210" y="11974511"/>
            <a:ext cx="5075428" cy="277764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 sz="2400" dirty="0"/>
          </a:p>
        </p:txBody>
      </p:sp>
      <p:grpSp>
        <p:nvGrpSpPr>
          <p:cNvPr id="7" name="Group 7"/>
          <p:cNvGrpSpPr/>
          <p:nvPr/>
        </p:nvGrpSpPr>
        <p:grpSpPr>
          <a:xfrm>
            <a:off x="-2057400" y="-744291"/>
            <a:ext cx="4114800" cy="15066534"/>
            <a:chOff x="0" y="0"/>
            <a:chExt cx="812800" cy="2976105"/>
          </a:xfrm>
          <a:solidFill>
            <a:srgbClr val="E65D00"/>
          </a:solidFill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uk-UA" sz="2400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  <a:grpFill/>
          </p:spPr>
          <p:txBody>
            <a:bodyPr lIns="67734" tIns="67734" rIns="67734" bIns="67734" rtlCol="0" anchor="ctr"/>
            <a:lstStyle/>
            <a:p>
              <a:pPr>
                <a:lnSpc>
                  <a:spcPts val="3812"/>
                </a:lnSpc>
              </a:pPr>
              <a:endParaRPr lang="uk-UA" sz="2400" dirty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637031" y="5551497"/>
            <a:ext cx="146982" cy="3758662"/>
            <a:chOff x="0" y="0"/>
            <a:chExt cx="26312" cy="67285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uk-UA" sz="2400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26312" cy="691905"/>
            </a:xfrm>
            <a:prstGeom prst="rect">
              <a:avLst/>
            </a:prstGeom>
          </p:spPr>
          <p:txBody>
            <a:bodyPr lIns="67734" tIns="67734" rIns="67734" bIns="67734" rtlCol="0" anchor="ctr"/>
            <a:lstStyle/>
            <a:p>
              <a:pPr>
                <a:lnSpc>
                  <a:spcPts val="3812"/>
                </a:lnSpc>
              </a:pPr>
              <a:endParaRPr lang="uk-UA" sz="2400" dirty="0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337238" y="11029135"/>
            <a:ext cx="13614398" cy="19693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uk-UA" sz="4266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t>Олександр Котуков</a:t>
            </a:r>
          </a:p>
          <a:p>
            <a:pPr algn="l"/>
            <a:r>
              <a:rPr lang="uk-UA" sz="4266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t>директор Харківського обласного центру зайнятості</a:t>
            </a:r>
            <a:endParaRPr lang="uk-UA" sz="3852" spc="192" dirty="0">
              <a:solidFill>
                <a:schemeClr val="tx1">
                  <a:lumMod val="85000"/>
                  <a:lumOff val="15000"/>
                </a:schemeClr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-3703828" y="-276093"/>
            <a:ext cx="5075428" cy="277764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 sz="2400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10F309A-B2B3-6573-0A8B-5BE697D5AE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238" y="396689"/>
            <a:ext cx="2533068" cy="2002782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337238" y="2686865"/>
            <a:ext cx="19660120" cy="5805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752"/>
              </a:lnSpc>
            </a:pPr>
            <a:r>
              <a:rPr lang="uk-UA" sz="7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odec Pro ExtraBold"/>
                <a:cs typeface="Arial" panose="020B0604020202020204" pitchFamily="34" charset="0"/>
                <a:sym typeface="Codec Pro ExtraBold"/>
              </a:rPr>
              <a:t>БЕЗБАР'ЄРНА ЗАЙНЯТІСТЬ: </a:t>
            </a:r>
          </a:p>
          <a:p>
            <a:pPr>
              <a:lnSpc>
                <a:spcPts val="15752"/>
              </a:lnSpc>
            </a:pPr>
            <a:r>
              <a:rPr lang="uk-UA" sz="7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odec Pro ExtraBold"/>
                <a:cs typeface="Arial" panose="020B0604020202020204" pitchFamily="34" charset="0"/>
                <a:sym typeface="Codec Pro ExtraBold"/>
              </a:rPr>
              <a:t>ПРОГРАМИ ПІДТРИМКИ ВІД</a:t>
            </a:r>
            <a:endParaRPr lang="en-US" sz="7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odec Pro ExtraBold"/>
              <a:cs typeface="Arial" panose="020B0604020202020204" pitchFamily="34" charset="0"/>
              <a:sym typeface="Codec Pro ExtraBold"/>
            </a:endParaRPr>
          </a:p>
          <a:p>
            <a:pPr>
              <a:lnSpc>
                <a:spcPts val="15752"/>
              </a:lnSpc>
            </a:pPr>
            <a:r>
              <a:rPr lang="uk-UA" sz="7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odec Pro ExtraBold"/>
                <a:cs typeface="Arial" panose="020B0604020202020204" pitchFamily="34" charset="0"/>
                <a:sym typeface="Codec Pro ExtraBold"/>
              </a:rPr>
              <a:t> СЛУЖБИ ЗАЙНЯТОСТІ</a:t>
            </a:r>
          </a:p>
        </p:txBody>
      </p:sp>
    </p:spTree>
    <p:extLst>
      <p:ext uri="{BB962C8B-B14F-4D97-AF65-F5344CB8AC3E}">
        <p14:creationId xmlns:p14="http://schemas.microsoft.com/office/powerpoint/2010/main" val="2943157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3636376" y="1"/>
            <a:ext cx="747623" cy="15066534"/>
          </a:xfrm>
          <a:custGeom>
            <a:avLst/>
            <a:gdLst/>
            <a:ahLst/>
            <a:cxnLst/>
            <a:rect l="l" t="t" r="r" b="b"/>
            <a:pathLst>
              <a:path w="812800" h="2976105">
                <a:moveTo>
                  <a:pt x="0" y="0"/>
                </a:moveTo>
                <a:lnTo>
                  <a:pt x="812800" y="0"/>
                </a:lnTo>
                <a:lnTo>
                  <a:pt x="812800" y="2976105"/>
                </a:lnTo>
                <a:lnTo>
                  <a:pt x="0" y="2976105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/>
          <a:lstStyle/>
          <a:p>
            <a:endParaRPr lang="uk-UA" sz="2400" dirty="0"/>
          </a:p>
        </p:txBody>
      </p:sp>
      <p:sp>
        <p:nvSpPr>
          <p:cNvPr id="5" name="Freeform 5"/>
          <p:cNvSpPr/>
          <p:nvPr/>
        </p:nvSpPr>
        <p:spPr>
          <a:xfrm>
            <a:off x="20231210" y="11974511"/>
            <a:ext cx="5075428" cy="277764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 sz="2400" dirty="0"/>
          </a:p>
        </p:txBody>
      </p:sp>
      <p:grpSp>
        <p:nvGrpSpPr>
          <p:cNvPr id="7" name="Group 7"/>
          <p:cNvGrpSpPr/>
          <p:nvPr/>
        </p:nvGrpSpPr>
        <p:grpSpPr>
          <a:xfrm>
            <a:off x="-2057400" y="-744291"/>
            <a:ext cx="4114800" cy="15066534"/>
            <a:chOff x="0" y="0"/>
            <a:chExt cx="812800" cy="2976105"/>
          </a:xfrm>
          <a:solidFill>
            <a:srgbClr val="E65D00"/>
          </a:solidFill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uk-UA" sz="2400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  <a:grpFill/>
          </p:spPr>
          <p:txBody>
            <a:bodyPr lIns="67734" tIns="67734" rIns="67734" bIns="67734" rtlCol="0" anchor="ctr"/>
            <a:lstStyle/>
            <a:p>
              <a:pPr>
                <a:lnSpc>
                  <a:spcPts val="3812"/>
                </a:lnSpc>
              </a:pPr>
              <a:endParaRPr lang="uk-UA" sz="2400" dirty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637031" y="5551497"/>
            <a:ext cx="146982" cy="3758662"/>
            <a:chOff x="0" y="0"/>
            <a:chExt cx="26312" cy="67285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uk-UA" sz="2400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26312" cy="691905"/>
            </a:xfrm>
            <a:prstGeom prst="rect">
              <a:avLst/>
            </a:prstGeom>
          </p:spPr>
          <p:txBody>
            <a:bodyPr lIns="67734" tIns="67734" rIns="67734" bIns="67734" rtlCol="0" anchor="ctr"/>
            <a:lstStyle/>
            <a:p>
              <a:pPr>
                <a:lnSpc>
                  <a:spcPts val="3812"/>
                </a:lnSpc>
              </a:pPr>
              <a:endParaRPr lang="uk-UA" sz="2400" dirty="0"/>
            </a:p>
          </p:txBody>
        </p:sp>
      </p:grpSp>
      <p:sp>
        <p:nvSpPr>
          <p:cNvPr id="18" name="Freeform 18"/>
          <p:cNvSpPr/>
          <p:nvPr/>
        </p:nvSpPr>
        <p:spPr>
          <a:xfrm>
            <a:off x="-3703828" y="-276093"/>
            <a:ext cx="5075428" cy="277764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CC81B0-C9CC-8FC1-49EF-3BAD853C08B7}"/>
              </a:ext>
            </a:extLst>
          </p:cNvPr>
          <p:cNvSpPr txBox="1"/>
          <p:nvPr/>
        </p:nvSpPr>
        <p:spPr>
          <a:xfrm>
            <a:off x="4228775" y="5445081"/>
            <a:ext cx="147764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7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ДЯКУЮ ЗА УВАГУ! </a:t>
            </a:r>
          </a:p>
        </p:txBody>
      </p:sp>
    </p:spTree>
    <p:extLst>
      <p:ext uri="{BB962C8B-B14F-4D97-AF65-F5344CB8AC3E}">
        <p14:creationId xmlns:p14="http://schemas.microsoft.com/office/powerpoint/2010/main" val="1786116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>
            <a:extLst>
              <a:ext uri="{FF2B5EF4-FFF2-40B4-BE49-F238E27FC236}">
                <a16:creationId xmlns:a16="http://schemas.microsoft.com/office/drawing/2014/main" id="{8EE1CE9E-163C-FB9C-76BC-1863AA2B3FE0}"/>
              </a:ext>
            </a:extLst>
          </p:cNvPr>
          <p:cNvSpPr txBox="1"/>
          <p:nvPr/>
        </p:nvSpPr>
        <p:spPr>
          <a:xfrm>
            <a:off x="14598646" y="5314965"/>
            <a:ext cx="3759200" cy="1864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112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4266" dirty="0">
                <a:solidFill>
                  <a:schemeClr val="bg1"/>
                </a:solidFill>
              </a:rPr>
              <a:t>Цифрові сертифікати (</a:t>
            </a:r>
            <a:r>
              <a:rPr lang="en-US" sz="4266" dirty="0">
                <a:solidFill>
                  <a:schemeClr val="bg1"/>
                </a:solidFill>
              </a:rPr>
              <a:t>SB</a:t>
            </a:r>
            <a:r>
              <a:rPr lang="uk-UA" sz="4266" dirty="0">
                <a:solidFill>
                  <a:schemeClr val="bg1"/>
                </a:solidFill>
              </a:rPr>
              <a:t>)</a:t>
            </a:r>
            <a:endParaRPr lang="uk-UA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83C1EFD-0456-E7F0-3665-31678C67E909}"/>
              </a:ext>
            </a:extLst>
          </p:cNvPr>
          <p:cNvSpPr txBox="1"/>
          <p:nvPr/>
        </p:nvSpPr>
        <p:spPr>
          <a:xfrm>
            <a:off x="13537724" y="10587058"/>
            <a:ext cx="3759200" cy="2061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uk-UA" sz="4266" dirty="0">
                <a:solidFill>
                  <a:schemeClr val="bg1"/>
                </a:solidFill>
              </a:rPr>
              <a:t>Єдина точка доступу до ринку праці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46A2DF6-141D-41BC-B0CC-B8B6D891F9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261" y="2942354"/>
            <a:ext cx="9639274" cy="53781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4C2961A-C67F-40DA-9E1D-0C0B363B7A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092" y="6896617"/>
            <a:ext cx="10548444" cy="59249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C46FAC-2149-4C8F-86B9-ACC2D8BAFD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6818" y="1875149"/>
            <a:ext cx="5437182" cy="89420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кутник 17">
            <a:extLst>
              <a:ext uri="{FF2B5EF4-FFF2-40B4-BE49-F238E27FC236}">
                <a16:creationId xmlns:a16="http://schemas.microsoft.com/office/drawing/2014/main" id="{4C0DE0C3-4B05-4454-C338-618FA71A7A12}"/>
              </a:ext>
            </a:extLst>
          </p:cNvPr>
          <p:cNvSpPr/>
          <p:nvPr/>
        </p:nvSpPr>
        <p:spPr>
          <a:xfrm>
            <a:off x="22875078" y="12796254"/>
            <a:ext cx="982130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26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E9969FB4-E0D2-4502-9C44-19C68D3E750F}"/>
              </a:ext>
            </a:extLst>
          </p:cNvPr>
          <p:cNvSpPr/>
          <p:nvPr/>
        </p:nvSpPr>
        <p:spPr>
          <a:xfrm>
            <a:off x="-32973" y="0"/>
            <a:ext cx="5162333" cy="13716000"/>
          </a:xfrm>
          <a:custGeom>
            <a:avLst/>
            <a:gdLst/>
            <a:ahLst/>
            <a:cxnLst/>
            <a:rect l="l" t="t" r="r" b="b"/>
            <a:pathLst>
              <a:path w="812800" h="2976105">
                <a:moveTo>
                  <a:pt x="0" y="0"/>
                </a:moveTo>
                <a:lnTo>
                  <a:pt x="812800" y="0"/>
                </a:lnTo>
                <a:lnTo>
                  <a:pt x="812800" y="2976105"/>
                </a:lnTo>
                <a:lnTo>
                  <a:pt x="0" y="2976105"/>
                </a:lnTo>
                <a:close/>
              </a:path>
            </a:pathLst>
          </a:custGeom>
          <a:solidFill>
            <a:srgbClr val="E65D00"/>
          </a:solidFill>
        </p:spPr>
        <p:txBody>
          <a:bodyPr/>
          <a:lstStyle/>
          <a:p>
            <a:endParaRPr lang="uk-UA" sz="240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5562F2B-12B4-0813-0C98-31569FDFD735}"/>
              </a:ext>
            </a:extLst>
          </p:cNvPr>
          <p:cNvSpPr txBox="1">
            <a:spLocks/>
          </p:cNvSpPr>
          <p:nvPr/>
        </p:nvSpPr>
        <p:spPr>
          <a:xfrm>
            <a:off x="-160566" y="4084489"/>
            <a:ext cx="5075428" cy="3093834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600316"/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 початку року статус безробітного </a:t>
            </a:r>
          </a:p>
          <a:p>
            <a:pPr indent="600316"/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мали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FEA35C-B39A-786A-C84D-0764B15F76FA}"/>
              </a:ext>
            </a:extLst>
          </p:cNvPr>
          <p:cNvSpPr txBox="1"/>
          <p:nvPr/>
        </p:nvSpPr>
        <p:spPr>
          <a:xfrm>
            <a:off x="1321094" y="7083827"/>
            <a:ext cx="2454198" cy="17953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11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564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866D9D2-A408-6F41-237A-1D1F4E0C039A}"/>
              </a:ext>
            </a:extLst>
          </p:cNvPr>
          <p:cNvSpPr txBox="1">
            <a:spLocks/>
          </p:cNvSpPr>
          <p:nvPr/>
        </p:nvSpPr>
        <p:spPr>
          <a:xfrm>
            <a:off x="578751" y="8966644"/>
            <a:ext cx="4582550" cy="2383656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600316" algn="l"/>
            <a:r>
              <a:rPr lang="uk-UA" sz="5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особи з   інвалідністю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C2C8D3EA-920D-1304-480A-FBB25484435C}"/>
              </a:ext>
            </a:extLst>
          </p:cNvPr>
          <p:cNvSpPr txBox="1"/>
          <p:nvPr/>
        </p:nvSpPr>
        <p:spPr>
          <a:xfrm rot="5400000">
            <a:off x="11226451" y="-11294231"/>
            <a:ext cx="1898126" cy="24416973"/>
          </a:xfrm>
          <a:prstGeom prst="rect">
            <a:avLst/>
          </a:prstGeom>
          <a:gradFill>
            <a:gsLst>
              <a:gs pos="53000">
                <a:schemeClr val="bg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</p:spPr>
        <p:txBody>
          <a:bodyPr lIns="101600" tIns="101600" rIns="101600" bIns="101600" rtlCol="0" anchor="ctr"/>
          <a:lstStyle/>
          <a:p>
            <a:pPr>
              <a:lnSpc>
                <a:spcPts val="5718"/>
              </a:lnSpc>
            </a:pPr>
            <a:endParaRPr sz="6000"/>
          </a:p>
        </p:txBody>
      </p:sp>
      <p:sp>
        <p:nvSpPr>
          <p:cNvPr id="11" name="Freeform 18">
            <a:extLst>
              <a:ext uri="{FF2B5EF4-FFF2-40B4-BE49-F238E27FC236}">
                <a16:creationId xmlns:a16="http://schemas.microsoft.com/office/drawing/2014/main" id="{51FAE257-34EF-8BC2-156A-18E00D8D1426}"/>
              </a:ext>
            </a:extLst>
          </p:cNvPr>
          <p:cNvSpPr/>
          <p:nvPr/>
        </p:nvSpPr>
        <p:spPr>
          <a:xfrm>
            <a:off x="-1549518" y="653424"/>
            <a:ext cx="5075428" cy="277764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 sz="240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511F3A8-FEC0-BD4A-8322-B235098AA439}"/>
              </a:ext>
            </a:extLst>
          </p:cNvPr>
          <p:cNvSpPr txBox="1">
            <a:spLocks/>
          </p:cNvSpPr>
          <p:nvPr/>
        </p:nvSpPr>
        <p:spPr>
          <a:xfrm>
            <a:off x="3115415" y="-34808"/>
            <a:ext cx="20844617" cy="210593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600316">
              <a:spcAft>
                <a:spcPts val="1334"/>
              </a:spcAft>
            </a:pPr>
            <a:r>
              <a:rPr lang="uk-UA" sz="6000" b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Які важелі має служба зайнятості для забезпечення безбар`єрності?</a:t>
            </a:r>
          </a:p>
        </p:txBody>
      </p:sp>
    </p:spTree>
    <p:extLst>
      <p:ext uri="{BB962C8B-B14F-4D97-AF65-F5344CB8AC3E}">
        <p14:creationId xmlns:p14="http://schemas.microsoft.com/office/powerpoint/2010/main" val="828910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17">
            <a:extLst>
              <a:ext uri="{FF2B5EF4-FFF2-40B4-BE49-F238E27FC236}">
                <a16:creationId xmlns:a16="http://schemas.microsoft.com/office/drawing/2014/main" id="{F21FBF27-3AE8-D465-930A-20DBF75DCD9B}"/>
              </a:ext>
            </a:extLst>
          </p:cNvPr>
          <p:cNvSpPr/>
          <p:nvPr/>
        </p:nvSpPr>
        <p:spPr>
          <a:xfrm>
            <a:off x="22875078" y="12796254"/>
            <a:ext cx="982130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26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C4A797FD-9ED6-2999-A694-EBE88CD07AF9}"/>
              </a:ext>
            </a:extLst>
          </p:cNvPr>
          <p:cNvSpPr/>
          <p:nvPr/>
        </p:nvSpPr>
        <p:spPr>
          <a:xfrm>
            <a:off x="0" y="0"/>
            <a:ext cx="5162333" cy="13716000"/>
          </a:xfrm>
          <a:custGeom>
            <a:avLst/>
            <a:gdLst/>
            <a:ahLst/>
            <a:cxnLst/>
            <a:rect l="l" t="t" r="r" b="b"/>
            <a:pathLst>
              <a:path w="812800" h="2976105">
                <a:moveTo>
                  <a:pt x="0" y="0"/>
                </a:moveTo>
                <a:lnTo>
                  <a:pt x="812800" y="0"/>
                </a:lnTo>
                <a:lnTo>
                  <a:pt x="812800" y="2976105"/>
                </a:lnTo>
                <a:lnTo>
                  <a:pt x="0" y="2976105"/>
                </a:lnTo>
                <a:close/>
              </a:path>
            </a:pathLst>
          </a:custGeom>
          <a:solidFill>
            <a:srgbClr val="E65D00"/>
          </a:solidFill>
        </p:spPr>
        <p:txBody>
          <a:bodyPr/>
          <a:lstStyle/>
          <a:p>
            <a:endParaRPr lang="uk-UA" sz="2400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E66D030F-BCA9-4DC2-AE20-061057D82DE5}"/>
              </a:ext>
            </a:extLst>
          </p:cNvPr>
          <p:cNvSpPr txBox="1">
            <a:spLocks/>
          </p:cNvSpPr>
          <p:nvPr/>
        </p:nvSpPr>
        <p:spPr>
          <a:xfrm>
            <a:off x="845892" y="3903808"/>
            <a:ext cx="3431641" cy="948512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600316"/>
            <a:r>
              <a:rPr lang="uk-UA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  <a:sym typeface="BarrierFree Headline"/>
              </a:rPr>
              <a:t>Понад</a:t>
            </a:r>
            <a:endParaRPr lang="uk-UA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06BFB5-7468-4A70-8B81-F1D98A26AB94}"/>
              </a:ext>
            </a:extLst>
          </p:cNvPr>
          <p:cNvSpPr txBox="1"/>
          <p:nvPr/>
        </p:nvSpPr>
        <p:spPr>
          <a:xfrm>
            <a:off x="1560050" y="5215486"/>
            <a:ext cx="2454198" cy="17953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600</a:t>
            </a:r>
            <a:endParaRPr kumimoji="0" lang="uk-UA" sz="1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05C9DEDF-BF3F-D915-BD7E-66262490FC81}"/>
              </a:ext>
            </a:extLst>
          </p:cNvPr>
          <p:cNvSpPr txBox="1"/>
          <p:nvPr/>
        </p:nvSpPr>
        <p:spPr>
          <a:xfrm rot="5400000">
            <a:off x="11528125" y="-11546554"/>
            <a:ext cx="1327750" cy="24384000"/>
          </a:xfrm>
          <a:prstGeom prst="rect">
            <a:avLst/>
          </a:prstGeom>
          <a:gradFill>
            <a:gsLst>
              <a:gs pos="53000">
                <a:schemeClr val="bg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</p:spPr>
        <p:txBody>
          <a:bodyPr lIns="101600" tIns="101600" rIns="101600" bIns="101600" rtlCol="0" anchor="ctr"/>
          <a:lstStyle/>
          <a:p>
            <a:pPr>
              <a:lnSpc>
                <a:spcPts val="5718"/>
              </a:lnSpc>
            </a:pPr>
            <a:endParaRPr sz="6000"/>
          </a:p>
        </p:txBody>
      </p:sp>
      <p:sp>
        <p:nvSpPr>
          <p:cNvPr id="15" name="Freeform 18">
            <a:extLst>
              <a:ext uri="{FF2B5EF4-FFF2-40B4-BE49-F238E27FC236}">
                <a16:creationId xmlns:a16="http://schemas.microsoft.com/office/drawing/2014/main" id="{C7F62C39-B16D-49F6-BE9E-3B7A14231132}"/>
              </a:ext>
            </a:extLst>
          </p:cNvPr>
          <p:cNvSpPr/>
          <p:nvPr/>
        </p:nvSpPr>
        <p:spPr>
          <a:xfrm>
            <a:off x="-1030967" y="-734327"/>
            <a:ext cx="5075428" cy="277764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 sz="2400" dirty="0"/>
          </a:p>
        </p:txBody>
      </p:sp>
      <p:sp>
        <p:nvSpPr>
          <p:cNvPr id="59" name="Заголовок 1">
            <a:extLst>
              <a:ext uri="{FF2B5EF4-FFF2-40B4-BE49-F238E27FC236}">
                <a16:creationId xmlns:a16="http://schemas.microsoft.com/office/drawing/2014/main" id="{017B8925-0D74-45C3-A02E-53F95AFDC170}"/>
              </a:ext>
            </a:extLst>
          </p:cNvPr>
          <p:cNvSpPr txBox="1">
            <a:spLocks/>
          </p:cNvSpPr>
          <p:nvPr/>
        </p:nvSpPr>
        <p:spPr>
          <a:xfrm>
            <a:off x="8477075" y="-127975"/>
            <a:ext cx="8847517" cy="1437296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600316" algn="just">
              <a:lnSpc>
                <a:spcPct val="130000"/>
              </a:lnSpc>
              <a:spcAft>
                <a:spcPts val="1334"/>
              </a:spcAft>
            </a:pPr>
            <a:r>
              <a:rPr lang="uk-UA" sz="6600" b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Єдине вікно послуг</a:t>
            </a:r>
            <a:endParaRPr lang="x-none" sz="6600" b="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EBED076-09C9-3A93-BB84-88CEC64EF669}"/>
              </a:ext>
            </a:extLst>
          </p:cNvPr>
          <p:cNvSpPr txBox="1">
            <a:spLocks/>
          </p:cNvSpPr>
          <p:nvPr/>
        </p:nvSpPr>
        <p:spPr>
          <a:xfrm>
            <a:off x="526299" y="7491125"/>
            <a:ext cx="4070826" cy="142754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600316"/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програм</a:t>
            </a:r>
          </a:p>
          <a:p>
            <a:pPr indent="600316"/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підтримки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727F49C-DB5C-451B-975A-A1AF0D627F8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129" y="1636547"/>
            <a:ext cx="15777883" cy="115602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7998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:a16="http://schemas.microsoft.com/office/drawing/2014/main" id="{7E666915-6CB7-92BF-81D1-B38988B62821}"/>
              </a:ext>
            </a:extLst>
          </p:cNvPr>
          <p:cNvSpPr txBox="1"/>
          <p:nvPr/>
        </p:nvSpPr>
        <p:spPr>
          <a:xfrm>
            <a:off x="9837626" y="1896562"/>
            <a:ext cx="37592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uk-UA" sz="4000" dirty="0">
                <a:solidFill>
                  <a:schemeClr val="bg1"/>
                </a:solidFill>
              </a:rPr>
              <a:t>Система</a:t>
            </a:r>
          </a:p>
          <a:p>
            <a:pPr lvl="0" algn="ctr"/>
            <a:r>
              <a:rPr lang="uk-UA" sz="4000" dirty="0">
                <a:solidFill>
                  <a:schemeClr val="bg1"/>
                </a:solidFill>
              </a:rPr>
              <a:t>рейтингування</a:t>
            </a:r>
          </a:p>
          <a:p>
            <a:pPr lvl="0" algn="ctr"/>
            <a:r>
              <a:rPr lang="uk-UA" sz="4000" dirty="0">
                <a:solidFill>
                  <a:schemeClr val="bg1"/>
                </a:solidFill>
              </a:rPr>
              <a:t>на блокчейні</a:t>
            </a:r>
            <a:endParaRPr lang="uk-UA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CECEC27-3817-7B60-8A96-5D65A9DC17D3}"/>
              </a:ext>
            </a:extLst>
          </p:cNvPr>
          <p:cNvSpPr txBox="1"/>
          <p:nvPr/>
        </p:nvSpPr>
        <p:spPr>
          <a:xfrm>
            <a:off x="9789988" y="1794944"/>
            <a:ext cx="37592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uk-UA" sz="4000" dirty="0">
                <a:solidFill>
                  <a:schemeClr val="bg1"/>
                </a:solidFill>
              </a:rPr>
              <a:t>Система</a:t>
            </a:r>
          </a:p>
          <a:p>
            <a:pPr lvl="0" algn="ctr"/>
            <a:r>
              <a:rPr lang="uk-UA" sz="4000" dirty="0">
                <a:solidFill>
                  <a:schemeClr val="bg1"/>
                </a:solidFill>
              </a:rPr>
              <a:t>рейтингування</a:t>
            </a:r>
          </a:p>
          <a:p>
            <a:pPr lvl="0" algn="ctr"/>
            <a:r>
              <a:rPr lang="uk-UA" sz="4000" dirty="0">
                <a:solidFill>
                  <a:schemeClr val="bg1"/>
                </a:solidFill>
              </a:rPr>
              <a:t>на блокчейні</a:t>
            </a:r>
            <a:endParaRPr lang="uk-UA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EE1CE9E-163C-FB9C-76BC-1863AA2B3FE0}"/>
              </a:ext>
            </a:extLst>
          </p:cNvPr>
          <p:cNvSpPr txBox="1"/>
          <p:nvPr/>
        </p:nvSpPr>
        <p:spPr>
          <a:xfrm>
            <a:off x="14598646" y="5314965"/>
            <a:ext cx="3759200" cy="1864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112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4266" dirty="0">
                <a:solidFill>
                  <a:schemeClr val="bg1"/>
                </a:solidFill>
              </a:rPr>
              <a:t>Цифрові сертифікати (</a:t>
            </a:r>
            <a:r>
              <a:rPr lang="en-US" sz="4266" dirty="0">
                <a:solidFill>
                  <a:schemeClr val="bg1"/>
                </a:solidFill>
              </a:rPr>
              <a:t>SB</a:t>
            </a:r>
            <a:r>
              <a:rPr lang="uk-UA" sz="4266" dirty="0">
                <a:solidFill>
                  <a:schemeClr val="bg1"/>
                </a:solidFill>
              </a:rPr>
              <a:t>)</a:t>
            </a:r>
            <a:endParaRPr lang="uk-UA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83C1EFD-0456-E7F0-3665-31678C67E909}"/>
              </a:ext>
            </a:extLst>
          </p:cNvPr>
          <p:cNvSpPr txBox="1"/>
          <p:nvPr/>
        </p:nvSpPr>
        <p:spPr>
          <a:xfrm>
            <a:off x="13537724" y="10587058"/>
            <a:ext cx="3759200" cy="2061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uk-UA" sz="4266" dirty="0">
                <a:solidFill>
                  <a:schemeClr val="bg1"/>
                </a:solidFill>
              </a:rPr>
              <a:t>Єдина точка доступу до ринку праці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778F3A5-2DEC-4C53-BF3E-00142294AE6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585" y="1987061"/>
            <a:ext cx="12349707" cy="72213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FE9C4C95-4768-4063-B1FE-EA11A1607E92}"/>
              </a:ext>
            </a:extLst>
          </p:cNvPr>
          <p:cNvGrpSpPr/>
          <p:nvPr/>
        </p:nvGrpSpPr>
        <p:grpSpPr>
          <a:xfrm>
            <a:off x="-364964" y="-899567"/>
            <a:ext cx="6361317" cy="15066534"/>
            <a:chOff x="-364964" y="-899567"/>
            <a:chExt cx="6361317" cy="15066534"/>
          </a:xfrm>
        </p:grpSpPr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9C3A23D0-0C19-4BBB-A0D9-F64324C19B92}"/>
                </a:ext>
              </a:extLst>
            </p:cNvPr>
            <p:cNvSpPr/>
            <p:nvPr/>
          </p:nvSpPr>
          <p:spPr>
            <a:xfrm>
              <a:off x="-159588" y="-899567"/>
              <a:ext cx="6060056" cy="15066534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E65D00"/>
            </a:solidFill>
          </p:spPr>
          <p:txBody>
            <a:bodyPr/>
            <a:lstStyle/>
            <a:p>
              <a:endParaRPr lang="uk-UA" sz="2400" dirty="0"/>
            </a:p>
          </p:txBody>
        </p:sp>
        <p:sp>
          <p:nvSpPr>
            <p:cNvPr id="22" name="Заголовок 1">
              <a:extLst>
                <a:ext uri="{FF2B5EF4-FFF2-40B4-BE49-F238E27FC236}">
                  <a16:creationId xmlns:a16="http://schemas.microsoft.com/office/drawing/2014/main" id="{50E31EB6-DA63-4219-BC5A-DD96F3D27409}"/>
                </a:ext>
              </a:extLst>
            </p:cNvPr>
            <p:cNvSpPr txBox="1">
              <a:spLocks/>
            </p:cNvSpPr>
            <p:nvPr/>
          </p:nvSpPr>
          <p:spPr>
            <a:xfrm>
              <a:off x="-364964" y="3416170"/>
              <a:ext cx="6361317" cy="4110045"/>
            </a:xfrm>
            <a:prstGeom prst="rect">
              <a:avLst/>
            </a:prstGeom>
            <a:ln>
              <a:noFill/>
            </a:ln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indent="600316"/>
              <a:r>
                <a:rPr lang="uk-UA" dirty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Забезпечено </a:t>
              </a:r>
            </a:p>
            <a:p>
              <a:pPr indent="600316"/>
              <a:r>
                <a:rPr lang="uk-UA" dirty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зайнятість </a:t>
              </a:r>
            </a:p>
            <a:p>
              <a:pPr indent="600316"/>
              <a:r>
                <a:rPr lang="uk-UA" dirty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для людей </a:t>
              </a:r>
            </a:p>
            <a:p>
              <a:pPr indent="600316"/>
              <a:r>
                <a:rPr lang="uk-UA" dirty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 інвалідністю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C03496D-AD99-4F4D-9C9B-5C75E5B9493D}"/>
                </a:ext>
              </a:extLst>
            </p:cNvPr>
            <p:cNvSpPr txBox="1"/>
            <p:nvPr/>
          </p:nvSpPr>
          <p:spPr>
            <a:xfrm>
              <a:off x="1588595" y="6633700"/>
              <a:ext cx="2454198" cy="1795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uk-UA" sz="11000" dirty="0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187</a:t>
              </a:r>
            </a:p>
          </p:txBody>
        </p:sp>
      </p:grpSp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1473479A-0244-4A4C-953F-122CF43D386A}"/>
              </a:ext>
            </a:extLst>
          </p:cNvPr>
          <p:cNvGrpSpPr/>
          <p:nvPr/>
        </p:nvGrpSpPr>
        <p:grpSpPr>
          <a:xfrm>
            <a:off x="6770077" y="10305278"/>
            <a:ext cx="16654621" cy="2355645"/>
            <a:chOff x="1639839" y="11511649"/>
            <a:chExt cx="20029716" cy="198050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9C46636-D55E-4DD8-BA44-D236B8C37832}"/>
                </a:ext>
              </a:extLst>
            </p:cNvPr>
            <p:cNvSpPr txBox="1"/>
            <p:nvPr/>
          </p:nvSpPr>
          <p:spPr>
            <a:xfrm>
              <a:off x="1639839" y="11731784"/>
              <a:ext cx="19441886" cy="13210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457200" indent="450215" algn="just">
                <a:lnSpc>
                  <a:spcPct val="130000"/>
                </a:lnSpc>
                <a:spcAft>
                  <a:spcPts val="1000"/>
                </a:spcAft>
                <a:tabLst>
                  <a:tab pos="630555" algn="l"/>
                  <a:tab pos="1822450" algn="l"/>
                  <a:tab pos="5941060" algn="l"/>
                </a:tabLst>
              </a:pPr>
              <a:r>
                <a:rPr lang="uk-UA" sz="32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Д</a:t>
              </a:r>
              <a:r>
                <a:rPr lang="uk-UA" sz="32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оступна послуга індивідуального супроводу, де фахівці служби підбирають вакансії, враховуючи особливості клієнта, включаючи організацію професійної підготовки безпосередньо на робочому місці.</a:t>
              </a:r>
              <a:endParaRPr lang="uk-UA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Прямокутник 19">
              <a:extLst>
                <a:ext uri="{FF2B5EF4-FFF2-40B4-BE49-F238E27FC236}">
                  <a16:creationId xmlns:a16="http://schemas.microsoft.com/office/drawing/2014/main" id="{7165A5DE-2C20-4C81-B7F9-F39B2F0F12D6}"/>
                </a:ext>
              </a:extLst>
            </p:cNvPr>
            <p:cNvSpPr/>
            <p:nvPr/>
          </p:nvSpPr>
          <p:spPr>
            <a:xfrm>
              <a:off x="1826659" y="11511649"/>
              <a:ext cx="19842896" cy="1980503"/>
            </a:xfrm>
            <a:prstGeom prst="rect">
              <a:avLst/>
            </a:prstGeom>
            <a:noFill/>
            <a:ln w="76200" cap="flat">
              <a:solidFill>
                <a:srgbClr val="CE6414"/>
              </a:solidFill>
              <a:miter lim="400000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uk-UA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BF9E7055-7ADF-FE73-AE2C-FBDF80C23E1B}"/>
              </a:ext>
            </a:extLst>
          </p:cNvPr>
          <p:cNvSpPr txBox="1"/>
          <p:nvPr/>
        </p:nvSpPr>
        <p:spPr>
          <a:xfrm rot="5400000">
            <a:off x="11448332" y="-11607921"/>
            <a:ext cx="1327750" cy="24543591"/>
          </a:xfrm>
          <a:prstGeom prst="rect">
            <a:avLst/>
          </a:prstGeom>
          <a:gradFill>
            <a:gsLst>
              <a:gs pos="53000">
                <a:schemeClr val="bg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</p:spPr>
        <p:txBody>
          <a:bodyPr lIns="101600" tIns="101600" rIns="101600" bIns="101600" rtlCol="0" anchor="ctr"/>
          <a:lstStyle/>
          <a:p>
            <a:pPr>
              <a:lnSpc>
                <a:spcPts val="5718"/>
              </a:lnSpc>
            </a:pPr>
            <a:endParaRPr sz="600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511F3A8-FEC0-BD4A-8322-B235098AA439}"/>
              </a:ext>
            </a:extLst>
          </p:cNvPr>
          <p:cNvSpPr txBox="1">
            <a:spLocks/>
          </p:cNvSpPr>
          <p:nvPr/>
        </p:nvSpPr>
        <p:spPr>
          <a:xfrm>
            <a:off x="8484470" y="-132098"/>
            <a:ext cx="9603517" cy="1621766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600316" algn="just">
              <a:lnSpc>
                <a:spcPct val="130000"/>
              </a:lnSpc>
              <a:spcAft>
                <a:spcPts val="1334"/>
              </a:spcAft>
            </a:pPr>
            <a:r>
              <a:rPr lang="uk-UA" sz="6600" b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Працевлаштування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9DFDC7C-5EE6-4054-B4E6-2E0B7C3B8B3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11769" y="1036685"/>
            <a:ext cx="7555950" cy="9122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кутник 17">
            <a:extLst>
              <a:ext uri="{FF2B5EF4-FFF2-40B4-BE49-F238E27FC236}">
                <a16:creationId xmlns:a16="http://schemas.microsoft.com/office/drawing/2014/main" id="{7A5672D2-9256-76FC-F7FE-BD73F54AB81D}"/>
              </a:ext>
            </a:extLst>
          </p:cNvPr>
          <p:cNvSpPr/>
          <p:nvPr/>
        </p:nvSpPr>
        <p:spPr>
          <a:xfrm>
            <a:off x="22875078" y="12796254"/>
            <a:ext cx="982130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26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Freeform 18">
            <a:extLst>
              <a:ext uri="{FF2B5EF4-FFF2-40B4-BE49-F238E27FC236}">
                <a16:creationId xmlns:a16="http://schemas.microsoft.com/office/drawing/2014/main" id="{BA36428C-4DF6-42E2-94D2-D5AC25EF88B2}"/>
              </a:ext>
            </a:extLst>
          </p:cNvPr>
          <p:cNvSpPr/>
          <p:nvPr/>
        </p:nvSpPr>
        <p:spPr>
          <a:xfrm>
            <a:off x="-609692" y="-493025"/>
            <a:ext cx="5075428" cy="277764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268294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24384000" cy="13716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txBody>
          <a:bodyPr/>
          <a:lstStyle/>
          <a:p>
            <a:pPr lvl="0"/>
            <a:endParaRPr lang="uk-UA" sz="240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E666915-6CB7-92BF-81D1-B38988B62821}"/>
              </a:ext>
            </a:extLst>
          </p:cNvPr>
          <p:cNvSpPr txBox="1"/>
          <p:nvPr/>
        </p:nvSpPr>
        <p:spPr>
          <a:xfrm>
            <a:off x="9837626" y="1896562"/>
            <a:ext cx="37592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uk-UA" sz="4000" dirty="0">
                <a:solidFill>
                  <a:schemeClr val="bg1"/>
                </a:solidFill>
              </a:rPr>
              <a:t>Система</a:t>
            </a:r>
          </a:p>
          <a:p>
            <a:pPr lvl="0" algn="ctr"/>
            <a:r>
              <a:rPr lang="uk-UA" sz="4000" dirty="0">
                <a:solidFill>
                  <a:schemeClr val="bg1"/>
                </a:solidFill>
              </a:rPr>
              <a:t>рейтингування</a:t>
            </a:r>
          </a:p>
          <a:p>
            <a:pPr lvl="0" algn="ctr"/>
            <a:r>
              <a:rPr lang="uk-UA" sz="4000" dirty="0">
                <a:solidFill>
                  <a:schemeClr val="bg1"/>
                </a:solidFill>
              </a:rPr>
              <a:t>на блокчейні</a:t>
            </a:r>
            <a:endParaRPr lang="uk-UA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CECEC27-3817-7B60-8A96-5D65A9DC17D3}"/>
              </a:ext>
            </a:extLst>
          </p:cNvPr>
          <p:cNvSpPr txBox="1"/>
          <p:nvPr/>
        </p:nvSpPr>
        <p:spPr>
          <a:xfrm>
            <a:off x="9789988" y="1794944"/>
            <a:ext cx="37592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uk-UA" sz="4000" dirty="0">
                <a:solidFill>
                  <a:schemeClr val="bg1"/>
                </a:solidFill>
              </a:rPr>
              <a:t>Система</a:t>
            </a:r>
          </a:p>
          <a:p>
            <a:pPr lvl="0" algn="ctr"/>
            <a:r>
              <a:rPr lang="uk-UA" sz="4000" dirty="0">
                <a:solidFill>
                  <a:schemeClr val="bg1"/>
                </a:solidFill>
              </a:rPr>
              <a:t>рейтингування</a:t>
            </a:r>
          </a:p>
          <a:p>
            <a:pPr lvl="0" algn="ctr"/>
            <a:r>
              <a:rPr lang="uk-UA" sz="4000" dirty="0">
                <a:solidFill>
                  <a:schemeClr val="bg1"/>
                </a:solidFill>
              </a:rPr>
              <a:t>на блокчейні</a:t>
            </a:r>
            <a:endParaRPr lang="uk-UA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EE1CE9E-163C-FB9C-76BC-1863AA2B3FE0}"/>
              </a:ext>
            </a:extLst>
          </p:cNvPr>
          <p:cNvSpPr txBox="1"/>
          <p:nvPr/>
        </p:nvSpPr>
        <p:spPr>
          <a:xfrm>
            <a:off x="14598646" y="5314965"/>
            <a:ext cx="3759200" cy="1864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112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4266" dirty="0">
                <a:solidFill>
                  <a:schemeClr val="bg1"/>
                </a:solidFill>
              </a:rPr>
              <a:t>Цифрові сертифікати (</a:t>
            </a:r>
            <a:r>
              <a:rPr lang="en-US" sz="4266" dirty="0">
                <a:solidFill>
                  <a:schemeClr val="bg1"/>
                </a:solidFill>
              </a:rPr>
              <a:t>SB</a:t>
            </a:r>
            <a:r>
              <a:rPr lang="uk-UA" sz="4266" dirty="0">
                <a:solidFill>
                  <a:schemeClr val="bg1"/>
                </a:solidFill>
              </a:rPr>
              <a:t>)</a:t>
            </a:r>
            <a:endParaRPr lang="uk-UA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01FB9225-7B01-4194-3BED-1A251635C4AF}"/>
              </a:ext>
            </a:extLst>
          </p:cNvPr>
          <p:cNvSpPr txBox="1"/>
          <p:nvPr/>
        </p:nvSpPr>
        <p:spPr>
          <a:xfrm rot="5400000">
            <a:off x="11455588" y="-11536860"/>
            <a:ext cx="1472825" cy="24384001"/>
          </a:xfrm>
          <a:prstGeom prst="rect">
            <a:avLst/>
          </a:prstGeom>
          <a:gradFill>
            <a:gsLst>
              <a:gs pos="53000">
                <a:schemeClr val="bg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</p:spPr>
        <p:txBody>
          <a:bodyPr lIns="101600" tIns="101600" rIns="101600" bIns="101600" rtlCol="0" anchor="ctr"/>
          <a:lstStyle/>
          <a:p>
            <a:pPr>
              <a:lnSpc>
                <a:spcPts val="5718"/>
              </a:lnSpc>
            </a:pPr>
            <a:endParaRPr sz="600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511F3A8-FEC0-BD4A-8322-B235098AA439}"/>
              </a:ext>
            </a:extLst>
          </p:cNvPr>
          <p:cNvSpPr txBox="1">
            <a:spLocks/>
          </p:cNvSpPr>
          <p:nvPr/>
        </p:nvSpPr>
        <p:spPr>
          <a:xfrm>
            <a:off x="1017856" y="21725"/>
            <a:ext cx="22348287" cy="210593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600316">
              <a:spcAft>
                <a:spcPts val="1334"/>
              </a:spcAft>
            </a:pPr>
            <a:r>
              <a:rPr lang="uk-UA" sz="6600" b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Професійне навчання та ваучери</a:t>
            </a:r>
          </a:p>
        </p:txBody>
      </p:sp>
      <p:sp>
        <p:nvSpPr>
          <p:cNvPr id="4" name="Прямокутник 17">
            <a:extLst>
              <a:ext uri="{FF2B5EF4-FFF2-40B4-BE49-F238E27FC236}">
                <a16:creationId xmlns:a16="http://schemas.microsoft.com/office/drawing/2014/main" id="{E9F53FBB-D1B6-47CA-FB83-2F90476099B3}"/>
              </a:ext>
            </a:extLst>
          </p:cNvPr>
          <p:cNvSpPr/>
          <p:nvPr/>
        </p:nvSpPr>
        <p:spPr>
          <a:xfrm>
            <a:off x="22875078" y="12796254"/>
            <a:ext cx="982130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26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14E0D0-394D-8E54-A35D-6EDD81BFDCEE}"/>
              </a:ext>
            </a:extLst>
          </p:cNvPr>
          <p:cNvSpPr txBox="1"/>
          <p:nvPr/>
        </p:nvSpPr>
        <p:spPr>
          <a:xfrm>
            <a:off x="15826370" y="11263762"/>
            <a:ext cx="58362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800" hangingPunct="1"/>
            <a:r>
              <a:rPr lang="uk-UA" sz="7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  <a:r>
              <a:rPr lang="uk-UA" sz="3600" b="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отримали ваучер</a:t>
            </a:r>
          </a:p>
        </p:txBody>
      </p:sp>
      <p:sp>
        <p:nvSpPr>
          <p:cNvPr id="7" name="Прямокутник 60">
            <a:extLst>
              <a:ext uri="{FF2B5EF4-FFF2-40B4-BE49-F238E27FC236}">
                <a16:creationId xmlns:a16="http://schemas.microsoft.com/office/drawing/2014/main" id="{410283B4-4866-ED48-71E1-B988967C6520}"/>
              </a:ext>
            </a:extLst>
          </p:cNvPr>
          <p:cNvSpPr/>
          <p:nvPr/>
        </p:nvSpPr>
        <p:spPr>
          <a:xfrm>
            <a:off x="13382747" y="1794944"/>
            <a:ext cx="9510504" cy="8980085"/>
          </a:xfrm>
          <a:prstGeom prst="rect">
            <a:avLst/>
          </a:prstGeom>
          <a:noFill/>
          <a:ln>
            <a:solidFill>
              <a:srgbClr val="CE6414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uk-UA" sz="3600" b="0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0F6298-0442-DBA2-9BAF-E91BE9137C21}"/>
              </a:ext>
            </a:extLst>
          </p:cNvPr>
          <p:cNvSpPr txBox="1"/>
          <p:nvPr/>
        </p:nvSpPr>
        <p:spPr>
          <a:xfrm>
            <a:off x="2261638" y="11271650"/>
            <a:ext cx="75759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800" hangingPunct="1"/>
            <a:r>
              <a:rPr lang="uk-UA" sz="7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</a:t>
            </a:r>
            <a:r>
              <a:rPr lang="uk-UA" sz="3600" b="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uk-UA" sz="3600" b="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пройшли профнавчання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4BE8DF-792C-EB1B-B6E9-A02CBE72E36A}"/>
              </a:ext>
            </a:extLst>
          </p:cNvPr>
          <p:cNvSpPr txBox="1"/>
          <p:nvPr/>
        </p:nvSpPr>
        <p:spPr>
          <a:xfrm>
            <a:off x="938936" y="1819147"/>
            <a:ext cx="10522263" cy="1754326"/>
          </a:xfrm>
          <a:prstGeom prst="rect">
            <a:avLst/>
          </a:prstGeom>
          <a:solidFill>
            <a:srgbClr val="E65D00"/>
          </a:solidFill>
        </p:spPr>
        <p:txBody>
          <a:bodyPr wrap="square">
            <a:spAutoFit/>
          </a:bodyPr>
          <a:lstStyle/>
          <a:p>
            <a:pPr defTabSz="1828800" hangingPunct="1"/>
            <a:r>
              <a:rPr lang="uk-UA" sz="3600" b="0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</a:p>
          <a:p>
            <a:pPr defTabSz="1828800" hangingPunct="1"/>
            <a:endParaRPr lang="uk-UA" sz="3600" b="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  <a:p>
            <a:pPr defTabSz="1828800" hangingPunct="1"/>
            <a:endParaRPr lang="uk-UA" sz="3600" b="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006322-7D0F-DF81-503B-4BE0A4EA28F3}"/>
              </a:ext>
            </a:extLst>
          </p:cNvPr>
          <p:cNvSpPr txBox="1"/>
          <p:nvPr/>
        </p:nvSpPr>
        <p:spPr>
          <a:xfrm>
            <a:off x="4544519" y="6149937"/>
            <a:ext cx="66555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uk-UA"/>
            </a:defPPr>
            <a:lvl1pPr>
              <a:defRPr sz="1600">
                <a:effectLst/>
                <a:latin typeface="e-Ukraine UltraLight" pitchFamily="50" charset="-52"/>
              </a:defRPr>
            </a:lvl1pPr>
          </a:lstStyle>
          <a:p>
            <a:pPr algn="l" defTabSz="1828800" hangingPunct="1"/>
            <a:r>
              <a:rPr lang="uk-UA" sz="7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</a:t>
            </a:r>
            <a:r>
              <a:rPr lang="uk-UA" sz="3200" b="0" kern="1200" dirty="0">
                <a:solidFill>
                  <a:prstClr val="black"/>
                </a:solidFill>
                <a:ea typeface="+mn-ea"/>
                <a:cs typeface="+mn-cs"/>
              </a:rPr>
              <a:t>  </a:t>
            </a:r>
            <a:r>
              <a:rPr lang="uk-UA" sz="3600" b="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робітничих професій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5C4944-8FBF-E86C-D240-C7ECB6ED8B01}"/>
              </a:ext>
            </a:extLst>
          </p:cNvPr>
          <p:cNvSpPr txBox="1"/>
          <p:nvPr/>
        </p:nvSpPr>
        <p:spPr>
          <a:xfrm>
            <a:off x="3715329" y="3889073"/>
            <a:ext cx="19213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uk-UA"/>
            </a:defPPr>
            <a:lvl1pPr>
              <a:defRPr>
                <a:effectLst/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pPr defTabSz="1828800" hangingPunct="1"/>
            <a:r>
              <a:rPr lang="uk-UA" sz="7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400</a:t>
            </a:r>
            <a:endParaRPr lang="uk-UA" sz="3600" b="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B86377-A49B-6FD0-9C97-93EFA76F5C1E}"/>
              </a:ext>
            </a:extLst>
          </p:cNvPr>
          <p:cNvSpPr txBox="1"/>
          <p:nvPr/>
        </p:nvSpPr>
        <p:spPr>
          <a:xfrm>
            <a:off x="2847365" y="8893411"/>
            <a:ext cx="823643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800" hangingPunct="1">
              <a:buFont typeface="Arial" pitchFamily="34" charset="0"/>
              <a:buChar char="•"/>
            </a:pPr>
            <a:r>
              <a:rPr lang="uk-UA" sz="3200" b="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місцем проживання; </a:t>
            </a:r>
          </a:p>
          <a:p>
            <a:pPr algn="l" defTabSz="1828800" hangingPunct="1">
              <a:buFont typeface="Arial" pitchFamily="34" charset="0"/>
              <a:buChar char="•"/>
            </a:pPr>
            <a:r>
              <a:rPr lang="uk-UA" sz="3200" b="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компенсацією витрат на проїзд;</a:t>
            </a:r>
          </a:p>
          <a:p>
            <a:pPr algn="l" defTabSz="1828800" hangingPunct="1">
              <a:buFont typeface="Arial" pitchFamily="34" charset="0"/>
              <a:buChar char="•"/>
            </a:pPr>
            <a:r>
              <a:rPr lang="uk-UA" sz="3200" b="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медичним оглядом</a:t>
            </a:r>
          </a:p>
        </p:txBody>
      </p:sp>
      <p:sp>
        <p:nvSpPr>
          <p:cNvPr id="16" name="Прямокутник 34">
            <a:extLst>
              <a:ext uri="{FF2B5EF4-FFF2-40B4-BE49-F238E27FC236}">
                <a16:creationId xmlns:a16="http://schemas.microsoft.com/office/drawing/2014/main" id="{A84A7792-7F3F-311E-7286-EEB20F7612BD}"/>
              </a:ext>
            </a:extLst>
          </p:cNvPr>
          <p:cNvSpPr/>
          <p:nvPr/>
        </p:nvSpPr>
        <p:spPr>
          <a:xfrm>
            <a:off x="952917" y="1794944"/>
            <a:ext cx="10489806" cy="8980084"/>
          </a:xfrm>
          <a:prstGeom prst="rect">
            <a:avLst/>
          </a:prstGeom>
          <a:noFill/>
          <a:ln>
            <a:solidFill>
              <a:srgbClr val="CE6414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uk-UA" sz="3600" b="0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A3182F-25E5-D827-7E29-0DB2306DB6F2}"/>
              </a:ext>
            </a:extLst>
          </p:cNvPr>
          <p:cNvSpPr txBox="1"/>
          <p:nvPr/>
        </p:nvSpPr>
        <p:spPr>
          <a:xfrm>
            <a:off x="13382746" y="1813645"/>
            <a:ext cx="9510504" cy="1754326"/>
          </a:xfrm>
          <a:prstGeom prst="rect">
            <a:avLst/>
          </a:prstGeom>
          <a:solidFill>
            <a:srgbClr val="E65D00"/>
          </a:solidFill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1828800" hangingPunct="1">
              <a:defRPr sz="3600" b="0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defRPr>
            </a:lvl1pPr>
          </a:lstStyle>
          <a:p>
            <a:endParaRPr lang="uk-UA" dirty="0"/>
          </a:p>
          <a:p>
            <a:r>
              <a:rPr lang="uk-UA" dirty="0"/>
              <a:t>Отримання ваучера</a:t>
            </a:r>
          </a:p>
          <a:p>
            <a:endParaRPr lang="uk-UA" dirty="0"/>
          </a:p>
        </p:txBody>
      </p:sp>
      <p:sp>
        <p:nvSpPr>
          <p:cNvPr id="19" name="Прямокутник 28">
            <a:extLst>
              <a:ext uri="{FF2B5EF4-FFF2-40B4-BE49-F238E27FC236}">
                <a16:creationId xmlns:a16="http://schemas.microsoft.com/office/drawing/2014/main" id="{423EF9D5-A09D-79A7-A958-9C4C5B0518AC}"/>
              </a:ext>
            </a:extLst>
          </p:cNvPr>
          <p:cNvSpPr/>
          <p:nvPr/>
        </p:nvSpPr>
        <p:spPr>
          <a:xfrm>
            <a:off x="952916" y="7935123"/>
            <a:ext cx="10522263" cy="646331"/>
          </a:xfrm>
          <a:prstGeom prst="rect">
            <a:avLst/>
          </a:prstGeom>
          <a:solidFill>
            <a:srgbClr val="E65D00"/>
          </a:solidFill>
        </p:spPr>
        <p:txBody>
          <a:bodyPr wrap="square">
            <a:spAutoFit/>
          </a:bodyPr>
          <a:lstStyle/>
          <a:p>
            <a:pPr defTabSz="1828800" hangingPunct="1"/>
            <a:r>
              <a:rPr lang="uk-UA" sz="3600" b="0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Забезпечуються: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7557AE-EA3A-6678-7978-BC29610903AF}"/>
              </a:ext>
            </a:extLst>
          </p:cNvPr>
          <p:cNvSpPr txBox="1"/>
          <p:nvPr/>
        </p:nvSpPr>
        <p:spPr>
          <a:xfrm>
            <a:off x="15235859" y="4114636"/>
            <a:ext cx="31219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uk-UA"/>
            </a:defPPr>
            <a:lvl1pPr>
              <a:defRPr>
                <a:effectLst/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pPr defTabSz="1828800" hangingPunct="1"/>
            <a:r>
              <a:rPr lang="uk-UA" sz="7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155</a:t>
            </a:r>
            <a:endParaRPr lang="uk-UA" sz="3600" b="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C21DF41-D3ED-5446-B490-AC6339D5FD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7964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8094" y="4093609"/>
            <a:ext cx="2188194" cy="172636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45013BF-D782-3712-72E5-FEBA6CC003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768" y="6413993"/>
            <a:ext cx="1389755" cy="139726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B14E0D0-394D-8E54-A35D-6EDD81BFDCEE}"/>
              </a:ext>
            </a:extLst>
          </p:cNvPr>
          <p:cNvSpPr txBox="1"/>
          <p:nvPr/>
        </p:nvSpPr>
        <p:spPr>
          <a:xfrm>
            <a:off x="16299450" y="6610931"/>
            <a:ext cx="489278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800" hangingPunct="1"/>
            <a:r>
              <a:rPr lang="uk-UA" sz="3600" b="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відсутнє обмеження щодо віку для людей з інвалідністю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7A81A24-E348-3AD2-C9EC-B54B485A40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ED7D3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193" y="3922559"/>
            <a:ext cx="1689178" cy="159416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7C5006A-5E37-2C2C-72E7-033826AA80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ED7D3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44" y="5399452"/>
            <a:ext cx="2470636" cy="2470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6EAE42-2ECB-1C71-092C-49D6F092810E}"/>
              </a:ext>
            </a:extLst>
          </p:cNvPr>
          <p:cNvSpPr txBox="1"/>
          <p:nvPr/>
        </p:nvSpPr>
        <p:spPr>
          <a:xfrm>
            <a:off x="1232222" y="2063094"/>
            <a:ext cx="98833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800" hangingPunct="1"/>
            <a:r>
              <a:rPr lang="uk-UA" sz="3600" b="0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Навчання в ЦПТО служби зайнятості для осіб з інвалідністю та учасників бойових дій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327036-2B8A-752C-4310-616FB98BCFC8}"/>
              </a:ext>
            </a:extLst>
          </p:cNvPr>
          <p:cNvSpPr txBox="1"/>
          <p:nvPr/>
        </p:nvSpPr>
        <p:spPr>
          <a:xfrm>
            <a:off x="18014378" y="4213933"/>
            <a:ext cx="36930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uk-UA"/>
            </a:defPPr>
            <a:lvl1pPr>
              <a:defRPr>
                <a:effectLst/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pPr algn="l" defTabSz="1828800" hangingPunct="1"/>
            <a:r>
              <a:rPr lang="uk-UA" sz="3600" b="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професій та</a:t>
            </a:r>
          </a:p>
          <a:p>
            <a:pPr algn="l" defTabSz="1828800" hangingPunct="1"/>
            <a:r>
              <a:rPr lang="uk-UA" sz="3600" b="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спеціальностей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2E8562-BBC9-E684-DA2A-3541F7726DFC}"/>
              </a:ext>
            </a:extLst>
          </p:cNvPr>
          <p:cNvSpPr txBox="1"/>
          <p:nvPr/>
        </p:nvSpPr>
        <p:spPr>
          <a:xfrm>
            <a:off x="5636655" y="3922559"/>
            <a:ext cx="54571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uk-UA"/>
            </a:defPPr>
            <a:lvl1pPr>
              <a:defRPr>
                <a:effectLst/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pPr algn="l" defTabSz="1828800" hangingPunct="1"/>
            <a:r>
              <a:rPr lang="uk-UA" sz="3600" b="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освітніх програм </a:t>
            </a:r>
          </a:p>
          <a:p>
            <a:pPr algn="l" defTabSz="1828800" hangingPunct="1"/>
            <a:r>
              <a:rPr lang="uk-UA" sz="3600" b="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підвищення кваліфікації</a:t>
            </a:r>
          </a:p>
        </p:txBody>
      </p:sp>
      <p:sp>
        <p:nvSpPr>
          <p:cNvPr id="30" name="Прямокутник 19">
            <a:extLst>
              <a:ext uri="{FF2B5EF4-FFF2-40B4-BE49-F238E27FC236}">
                <a16:creationId xmlns:a16="http://schemas.microsoft.com/office/drawing/2014/main" id="{EC804D49-32C9-9490-ABCF-03FB8F35F96C}"/>
              </a:ext>
            </a:extLst>
          </p:cNvPr>
          <p:cNvSpPr/>
          <p:nvPr/>
        </p:nvSpPr>
        <p:spPr>
          <a:xfrm>
            <a:off x="2148209" y="11124114"/>
            <a:ext cx="7215923" cy="1569661"/>
          </a:xfrm>
          <a:prstGeom prst="rect">
            <a:avLst/>
          </a:prstGeom>
          <a:noFill/>
          <a:ln w="76200" cap="flat">
            <a:solidFill>
              <a:srgbClr val="CE6414"/>
            </a:solidFill>
            <a:miter lim="4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1" name="Прямокутник 19">
            <a:extLst>
              <a:ext uri="{FF2B5EF4-FFF2-40B4-BE49-F238E27FC236}">
                <a16:creationId xmlns:a16="http://schemas.microsoft.com/office/drawing/2014/main" id="{48728C97-7EC1-EDE6-CE97-41252643B09D}"/>
              </a:ext>
            </a:extLst>
          </p:cNvPr>
          <p:cNvSpPr/>
          <p:nvPr/>
        </p:nvSpPr>
        <p:spPr>
          <a:xfrm>
            <a:off x="15503749" y="11124113"/>
            <a:ext cx="6151376" cy="1569661"/>
          </a:xfrm>
          <a:prstGeom prst="rect">
            <a:avLst/>
          </a:prstGeom>
          <a:noFill/>
          <a:ln w="76200" cap="flat">
            <a:solidFill>
              <a:srgbClr val="CE6414"/>
            </a:solidFill>
            <a:miter lim="4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B9A3861-6F55-61D5-30FC-75489BC888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9588" y="11263033"/>
            <a:ext cx="1316045" cy="1316045"/>
          </a:xfrm>
          <a:prstGeom prst="rect">
            <a:avLst/>
          </a:prstGeom>
        </p:spPr>
      </p:pic>
      <p:cxnSp>
        <p:nvCxnSpPr>
          <p:cNvPr id="33" name="Пряма сполучна лінія 60">
            <a:extLst>
              <a:ext uri="{FF2B5EF4-FFF2-40B4-BE49-F238E27FC236}">
                <a16:creationId xmlns:a16="http://schemas.microsoft.com/office/drawing/2014/main" id="{F630996A-D2AD-AE41-9F71-0BCCABFE777D}"/>
              </a:ext>
            </a:extLst>
          </p:cNvPr>
          <p:cNvCxnSpPr>
            <a:cxnSpLocks/>
          </p:cNvCxnSpPr>
          <p:nvPr/>
        </p:nvCxnSpPr>
        <p:spPr>
          <a:xfrm>
            <a:off x="13382746" y="11912243"/>
            <a:ext cx="1422872" cy="0"/>
          </a:xfrm>
          <a:prstGeom prst="line">
            <a:avLst/>
          </a:prstGeom>
          <a:noFill/>
          <a:ln w="25400" cap="flat">
            <a:solidFill>
              <a:srgbClr val="CE6414"/>
            </a:solidFill>
            <a:prstDash val="solid"/>
            <a:miter lim="4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Пряма сполучна лінія 60">
            <a:extLst>
              <a:ext uri="{FF2B5EF4-FFF2-40B4-BE49-F238E27FC236}">
                <a16:creationId xmlns:a16="http://schemas.microsoft.com/office/drawing/2014/main" id="{1063CEE2-664E-109B-7403-6798ABD73782}"/>
              </a:ext>
            </a:extLst>
          </p:cNvPr>
          <p:cNvCxnSpPr>
            <a:cxnSpLocks/>
          </p:cNvCxnSpPr>
          <p:nvPr/>
        </p:nvCxnSpPr>
        <p:spPr>
          <a:xfrm>
            <a:off x="9789988" y="11963043"/>
            <a:ext cx="1422872" cy="0"/>
          </a:xfrm>
          <a:prstGeom prst="line">
            <a:avLst/>
          </a:prstGeom>
          <a:noFill/>
          <a:ln w="25400" cap="flat">
            <a:solidFill>
              <a:srgbClr val="CE6414"/>
            </a:solidFill>
            <a:prstDash val="solid"/>
            <a:miter lim="4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846948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17">
            <a:extLst>
              <a:ext uri="{FF2B5EF4-FFF2-40B4-BE49-F238E27FC236}">
                <a16:creationId xmlns:a16="http://schemas.microsoft.com/office/drawing/2014/main" id="{4C0DE0C3-4B05-4454-C338-618FA71A7A12}"/>
              </a:ext>
            </a:extLst>
          </p:cNvPr>
          <p:cNvSpPr/>
          <p:nvPr/>
        </p:nvSpPr>
        <p:spPr>
          <a:xfrm>
            <a:off x="23096841" y="12779194"/>
            <a:ext cx="982130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26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01FB9225-7B01-4194-3BED-1A251635C4AF}"/>
              </a:ext>
            </a:extLst>
          </p:cNvPr>
          <p:cNvSpPr txBox="1"/>
          <p:nvPr/>
        </p:nvSpPr>
        <p:spPr>
          <a:xfrm rot="5400000">
            <a:off x="11150864" y="-11184353"/>
            <a:ext cx="2082274" cy="24384001"/>
          </a:xfrm>
          <a:prstGeom prst="rect">
            <a:avLst/>
          </a:prstGeom>
          <a:gradFill>
            <a:gsLst>
              <a:gs pos="53000">
                <a:schemeClr val="bg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</p:spPr>
        <p:txBody>
          <a:bodyPr lIns="101600" tIns="101600" rIns="101600" bIns="101600" rtlCol="0" anchor="ctr"/>
          <a:lstStyle/>
          <a:p>
            <a:pPr>
              <a:lnSpc>
                <a:spcPts val="5718"/>
              </a:lnSpc>
            </a:pPr>
            <a:endParaRPr sz="600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511F3A8-FEC0-BD4A-8322-B235098AA439}"/>
              </a:ext>
            </a:extLst>
          </p:cNvPr>
          <p:cNvSpPr txBox="1">
            <a:spLocks/>
          </p:cNvSpPr>
          <p:nvPr/>
        </p:nvSpPr>
        <p:spPr>
          <a:xfrm>
            <a:off x="1266754" y="-57147"/>
            <a:ext cx="22348287" cy="210593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600316">
              <a:spcAft>
                <a:spcPts val="1334"/>
              </a:spcAft>
            </a:pPr>
            <a:r>
              <a:rPr lang="uk-UA" sz="6000" b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Служба зайнятості надає гранти на створення або</a:t>
            </a:r>
          </a:p>
          <a:p>
            <a:pPr indent="600316">
              <a:spcAft>
                <a:spcPts val="1334"/>
              </a:spcAft>
            </a:pPr>
            <a:r>
              <a:rPr lang="uk-UA" sz="6000" b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розвиток власної справи</a:t>
            </a:r>
            <a:endParaRPr lang="uk-UA" sz="6000" b="0" noProof="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39E7D5-F240-E0FC-C3AB-10C77FA11B72}"/>
              </a:ext>
            </a:extLst>
          </p:cNvPr>
          <p:cNvSpPr txBox="1"/>
          <p:nvPr/>
        </p:nvSpPr>
        <p:spPr>
          <a:xfrm>
            <a:off x="867452" y="5465323"/>
            <a:ext cx="4821895" cy="1446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uk-UA" sz="4400" dirty="0">
                <a:solidFill>
                  <a:srgbClr val="E65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 на власну справу</a:t>
            </a:r>
            <a:endParaRPr lang="x-none" sz="4400" dirty="0">
              <a:solidFill>
                <a:srgbClr val="E65D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583271-6C62-9173-462E-57BDF55E2436}"/>
              </a:ext>
            </a:extLst>
          </p:cNvPr>
          <p:cNvSpPr txBox="1"/>
          <p:nvPr/>
        </p:nvSpPr>
        <p:spPr>
          <a:xfrm>
            <a:off x="17818598" y="5509121"/>
            <a:ext cx="5603608" cy="2123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uk-UA" sz="4400" dirty="0">
                <a:solidFill>
                  <a:srgbClr val="E65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 для ветеранів та </a:t>
            </a:r>
            <a:r>
              <a:rPr lang="uk-UA" sz="4400" b="1" dirty="0">
                <a:solidFill>
                  <a:srgbClr val="E65D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членів їхніх сімей</a:t>
            </a:r>
            <a:endParaRPr lang="x-none" sz="4400" dirty="0">
              <a:solidFill>
                <a:srgbClr val="E65D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Місце для вмісту 2">
            <a:extLst>
              <a:ext uri="{FF2B5EF4-FFF2-40B4-BE49-F238E27FC236}">
                <a16:creationId xmlns:a16="http://schemas.microsoft.com/office/drawing/2014/main" id="{CCB78B0D-74E8-B437-1FC7-45623F139ECD}"/>
              </a:ext>
            </a:extLst>
          </p:cNvPr>
          <p:cNvSpPr txBox="1">
            <a:spLocks/>
          </p:cNvSpPr>
          <p:nvPr/>
        </p:nvSpPr>
        <p:spPr>
          <a:xfrm>
            <a:off x="9093212" y="2529199"/>
            <a:ext cx="5929354" cy="1769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400" dirty="0">
                <a:solidFill>
                  <a:srgbClr val="E65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uk-UA" sz="8800" dirty="0">
                <a:solidFill>
                  <a:srgbClr val="E65D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r>
              <a:rPr lang="uk-UA" sz="4400" dirty="0">
                <a:solidFill>
                  <a:srgbClr val="E65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тис. грн</a:t>
            </a:r>
            <a:endParaRPr lang="ru-RU" sz="4400" dirty="0">
              <a:solidFill>
                <a:srgbClr val="E65D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кутник 60">
            <a:extLst>
              <a:ext uri="{FF2B5EF4-FFF2-40B4-BE49-F238E27FC236}">
                <a16:creationId xmlns:a16="http://schemas.microsoft.com/office/drawing/2014/main" id="{064B53E0-E29F-9404-0E08-560970FC45C2}"/>
              </a:ext>
            </a:extLst>
          </p:cNvPr>
          <p:cNvSpPr/>
          <p:nvPr/>
        </p:nvSpPr>
        <p:spPr>
          <a:xfrm>
            <a:off x="6742069" y="7264829"/>
            <a:ext cx="99230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dirty="0">
                <a:solidFill>
                  <a:srgbClr val="E65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учасники бойових дій, особи з інвалідністю внаслідок війни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193DAA1-E2F0-8633-308C-927785CC337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27251" t="54458" r="58334" b="31263"/>
          <a:stretch/>
        </p:blipFill>
        <p:spPr>
          <a:xfrm>
            <a:off x="947926" y="2586446"/>
            <a:ext cx="4897062" cy="272851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2F9635E-B1F2-0D93-C7AA-3AFBB6BB84C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0032" t="53651" r="74576" b="31153"/>
          <a:stretch/>
        </p:blipFill>
        <p:spPr>
          <a:xfrm>
            <a:off x="17911001" y="2399931"/>
            <a:ext cx="5418803" cy="3009107"/>
          </a:xfrm>
          <a:prstGeom prst="rect">
            <a:avLst/>
          </a:prstGeom>
        </p:spPr>
      </p:pic>
      <p:grpSp>
        <p:nvGrpSpPr>
          <p:cNvPr id="31" name="Групувати 17">
            <a:extLst>
              <a:ext uri="{FF2B5EF4-FFF2-40B4-BE49-F238E27FC236}">
                <a16:creationId xmlns:a16="http://schemas.microsoft.com/office/drawing/2014/main" id="{920D03CB-6FB4-609A-24D7-FAD623A8F351}"/>
              </a:ext>
            </a:extLst>
          </p:cNvPr>
          <p:cNvGrpSpPr/>
          <p:nvPr/>
        </p:nvGrpSpPr>
        <p:grpSpPr>
          <a:xfrm>
            <a:off x="4696110" y="10388199"/>
            <a:ext cx="15931293" cy="2377894"/>
            <a:chOff x="-3398545" y="11581366"/>
            <a:chExt cx="38702616" cy="199920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A1824C0-61A4-698B-17AA-3A5E6A29123D}"/>
                </a:ext>
              </a:extLst>
            </p:cNvPr>
            <p:cNvSpPr txBox="1"/>
            <p:nvPr/>
          </p:nvSpPr>
          <p:spPr>
            <a:xfrm>
              <a:off x="-1373294" y="11581366"/>
              <a:ext cx="5890181" cy="19992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457200" indent="450215">
                <a:lnSpc>
                  <a:spcPct val="130000"/>
                </a:lnSpc>
                <a:spcAft>
                  <a:spcPts val="1000"/>
                </a:spcAft>
                <a:tabLst>
                  <a:tab pos="630555" algn="l"/>
                  <a:tab pos="1822450" algn="l"/>
                  <a:tab pos="5941060" algn="l"/>
                </a:tabLst>
              </a:pPr>
              <a:r>
                <a:rPr lang="uk-UA" sz="7200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39 </a:t>
              </a:r>
            </a:p>
            <a:p>
              <a:pPr marL="457200" indent="450215">
                <a:lnSpc>
                  <a:spcPct val="130000"/>
                </a:lnSpc>
                <a:spcAft>
                  <a:spcPts val="1000"/>
                </a:spcAft>
                <a:tabLst>
                  <a:tab pos="630555" algn="l"/>
                  <a:tab pos="1822450" algn="l"/>
                  <a:tab pos="5941060" algn="l"/>
                </a:tabLst>
              </a:pPr>
              <a:endParaRPr lang="uk-UA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3" name="Прямокутник 19">
              <a:extLst>
                <a:ext uri="{FF2B5EF4-FFF2-40B4-BE49-F238E27FC236}">
                  <a16:creationId xmlns:a16="http://schemas.microsoft.com/office/drawing/2014/main" id="{92076E7C-A6D5-26F9-9F42-831EB177BA55}"/>
                </a:ext>
              </a:extLst>
            </p:cNvPr>
            <p:cNvSpPr/>
            <p:nvPr/>
          </p:nvSpPr>
          <p:spPr>
            <a:xfrm>
              <a:off x="-3398545" y="11651548"/>
              <a:ext cx="11621792" cy="1735126"/>
            </a:xfrm>
            <a:prstGeom prst="rect">
              <a:avLst/>
            </a:prstGeom>
            <a:noFill/>
            <a:ln w="76200" cap="flat">
              <a:solidFill>
                <a:srgbClr val="CE6414"/>
              </a:solidFill>
              <a:miter lim="400000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uk-UA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3E8AA9B-E9A2-EE15-E7CF-002B273EDD1C}"/>
                </a:ext>
              </a:extLst>
            </p:cNvPr>
            <p:cNvSpPr txBox="1"/>
            <p:nvPr/>
          </p:nvSpPr>
          <p:spPr>
            <a:xfrm>
              <a:off x="11472463" y="12133522"/>
              <a:ext cx="7887519" cy="11625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457200" indent="450215" algn="just">
                <a:lnSpc>
                  <a:spcPct val="130000"/>
                </a:lnSpc>
                <a:spcAft>
                  <a:spcPts val="1000"/>
                </a:spcAft>
                <a:tabLst>
                  <a:tab pos="630555" algn="l"/>
                  <a:tab pos="1822450" algn="l"/>
                  <a:tab pos="5941060" algn="l"/>
                </a:tabLst>
              </a:pPr>
              <a:r>
                <a:rPr lang="uk-UA" sz="7200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  <a:r>
                <a:rPr lang="uk-UA" sz="36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УБД</a:t>
              </a:r>
              <a:endParaRPr lang="uk-UA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9979CE1-D1A6-AE6B-AE74-23444CEC58D2}"/>
                </a:ext>
              </a:extLst>
            </p:cNvPr>
            <p:cNvSpPr txBox="1"/>
            <p:nvPr/>
          </p:nvSpPr>
          <p:spPr>
            <a:xfrm>
              <a:off x="21129741" y="11652857"/>
              <a:ext cx="14174330" cy="11625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457200" indent="450215">
                <a:lnSpc>
                  <a:spcPct val="130000"/>
                </a:lnSpc>
                <a:spcAft>
                  <a:spcPts val="1000"/>
                </a:spcAft>
                <a:tabLst>
                  <a:tab pos="630555" algn="l"/>
                  <a:tab pos="1822450" algn="l"/>
                  <a:tab pos="5941060" algn="l"/>
                </a:tabLst>
              </a:pPr>
              <a:r>
                <a:rPr lang="uk-UA" sz="40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uk-UA" sz="7200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</a:t>
              </a:r>
              <a:endParaRPr lang="uk-UA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Місце для вмісту 2">
            <a:extLst>
              <a:ext uri="{FF2B5EF4-FFF2-40B4-BE49-F238E27FC236}">
                <a16:creationId xmlns:a16="http://schemas.microsoft.com/office/drawing/2014/main" id="{BC73A81D-2195-4AFF-8547-D5E3F14EE009}"/>
              </a:ext>
            </a:extLst>
          </p:cNvPr>
          <p:cNvSpPr txBox="1">
            <a:spLocks/>
          </p:cNvSpPr>
          <p:nvPr/>
        </p:nvSpPr>
        <p:spPr>
          <a:xfrm>
            <a:off x="569617" y="10848738"/>
            <a:ext cx="3478669" cy="9411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6600" dirty="0">
                <a:solidFill>
                  <a:srgbClr val="E65D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2025 рік</a:t>
            </a:r>
            <a:endParaRPr lang="ru-RU" sz="6600" dirty="0">
              <a:solidFill>
                <a:srgbClr val="E65D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Місце для вмісту 2">
            <a:extLst>
              <a:ext uri="{FF2B5EF4-FFF2-40B4-BE49-F238E27FC236}">
                <a16:creationId xmlns:a16="http://schemas.microsoft.com/office/drawing/2014/main" id="{96247445-9945-1003-8D94-0F55E7D3F8B6}"/>
              </a:ext>
            </a:extLst>
          </p:cNvPr>
          <p:cNvSpPr txBox="1">
            <a:spLocks/>
          </p:cNvSpPr>
          <p:nvPr/>
        </p:nvSpPr>
        <p:spPr>
          <a:xfrm>
            <a:off x="9216604" y="5928910"/>
            <a:ext cx="5929354" cy="1769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400" dirty="0">
                <a:solidFill>
                  <a:srgbClr val="E65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uk-UA" sz="8800" dirty="0">
                <a:solidFill>
                  <a:srgbClr val="E65D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k-UA" sz="4400" dirty="0">
                <a:solidFill>
                  <a:srgbClr val="E65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грн</a:t>
            </a:r>
            <a:endParaRPr lang="ru-RU" sz="4400" dirty="0">
              <a:solidFill>
                <a:srgbClr val="E65D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Пряма зі стрілкою 25">
            <a:extLst>
              <a:ext uri="{FF2B5EF4-FFF2-40B4-BE49-F238E27FC236}">
                <a16:creationId xmlns:a16="http://schemas.microsoft.com/office/drawing/2014/main" id="{CE133080-5A8E-30D2-029D-DEA51B80F1FD}"/>
              </a:ext>
            </a:extLst>
          </p:cNvPr>
          <p:cNvCxnSpPr>
            <a:cxnSpLocks/>
          </p:cNvCxnSpPr>
          <p:nvPr/>
        </p:nvCxnSpPr>
        <p:spPr>
          <a:xfrm>
            <a:off x="9480029" y="11789900"/>
            <a:ext cx="2045534" cy="0"/>
          </a:xfrm>
          <a:prstGeom prst="straightConnector1">
            <a:avLst/>
          </a:prstGeom>
          <a:ln w="57150">
            <a:solidFill>
              <a:srgbClr val="CE6414"/>
            </a:solidFill>
            <a:prstDash val="sysDash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8" name="Прямокутник 21">
            <a:extLst>
              <a:ext uri="{FF2B5EF4-FFF2-40B4-BE49-F238E27FC236}">
                <a16:creationId xmlns:a16="http://schemas.microsoft.com/office/drawing/2014/main" id="{2A19BEE0-6987-BB85-9B21-E4235881BB47}"/>
              </a:ext>
            </a:extLst>
          </p:cNvPr>
          <p:cNvSpPr/>
          <p:nvPr/>
        </p:nvSpPr>
        <p:spPr>
          <a:xfrm>
            <a:off x="11546007" y="10963707"/>
            <a:ext cx="2040019" cy="1491126"/>
          </a:xfrm>
          <a:prstGeom prst="rect">
            <a:avLst/>
          </a:prstGeom>
          <a:noFill/>
          <a:ln w="76200" cap="flat">
            <a:solidFill>
              <a:srgbClr val="CE6414"/>
            </a:solidFill>
            <a:miter lim="4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Прямокутник 17">
            <a:extLst>
              <a:ext uri="{FF2B5EF4-FFF2-40B4-BE49-F238E27FC236}">
                <a16:creationId xmlns:a16="http://schemas.microsoft.com/office/drawing/2014/main" id="{DF63038E-5ACA-7F83-7181-F69E7FB3B88A}"/>
              </a:ext>
            </a:extLst>
          </p:cNvPr>
          <p:cNvSpPr/>
          <p:nvPr/>
        </p:nvSpPr>
        <p:spPr>
          <a:xfrm>
            <a:off x="23063320" y="12791404"/>
            <a:ext cx="982130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26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5" name="Прямокутник 21">
            <a:extLst>
              <a:ext uri="{FF2B5EF4-FFF2-40B4-BE49-F238E27FC236}">
                <a16:creationId xmlns:a16="http://schemas.microsoft.com/office/drawing/2014/main" id="{3F14648F-4E27-EF46-B5DB-281AEAE73F6E}"/>
              </a:ext>
            </a:extLst>
          </p:cNvPr>
          <p:cNvSpPr/>
          <p:nvPr/>
        </p:nvSpPr>
        <p:spPr>
          <a:xfrm>
            <a:off x="15836430" y="10596926"/>
            <a:ext cx="4985259" cy="1938538"/>
          </a:xfrm>
          <a:prstGeom prst="rect">
            <a:avLst/>
          </a:prstGeom>
          <a:noFill/>
          <a:ln w="76200" cap="flat">
            <a:solidFill>
              <a:srgbClr val="CE6414"/>
            </a:solidFill>
            <a:miter lim="4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8" name="Місце для вмісту 2">
            <a:extLst>
              <a:ext uri="{FF2B5EF4-FFF2-40B4-BE49-F238E27FC236}">
                <a16:creationId xmlns:a16="http://schemas.microsoft.com/office/drawing/2014/main" id="{72056C62-6F9A-0287-30CC-45A1DBBC40E0}"/>
              </a:ext>
            </a:extLst>
          </p:cNvPr>
          <p:cNvSpPr txBox="1">
            <a:spLocks/>
          </p:cNvSpPr>
          <p:nvPr/>
        </p:nvSpPr>
        <p:spPr>
          <a:xfrm>
            <a:off x="15401768" y="11675812"/>
            <a:ext cx="5834629" cy="5137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800" b="0" dirty="0">
                <a:solidFill>
                  <a:srgbClr val="E65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отримали грант</a:t>
            </a:r>
            <a:endParaRPr lang="ru-RU" sz="4800" b="0" dirty="0">
              <a:solidFill>
                <a:srgbClr val="E65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Пряма сполучна лінія 60">
            <a:extLst>
              <a:ext uri="{FF2B5EF4-FFF2-40B4-BE49-F238E27FC236}">
                <a16:creationId xmlns:a16="http://schemas.microsoft.com/office/drawing/2014/main" id="{78BF6E30-CA36-DB46-307D-AC77A785B433}"/>
              </a:ext>
            </a:extLst>
          </p:cNvPr>
          <p:cNvCxnSpPr>
            <a:cxnSpLocks/>
          </p:cNvCxnSpPr>
          <p:nvPr/>
        </p:nvCxnSpPr>
        <p:spPr>
          <a:xfrm>
            <a:off x="3728161" y="9456910"/>
            <a:ext cx="18579024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1" name="Місце для вмісту 2">
            <a:extLst>
              <a:ext uri="{FF2B5EF4-FFF2-40B4-BE49-F238E27FC236}">
                <a16:creationId xmlns:a16="http://schemas.microsoft.com/office/drawing/2014/main" id="{679E2805-AA6E-6192-5754-DDE72793CE0B}"/>
              </a:ext>
            </a:extLst>
          </p:cNvPr>
          <p:cNvSpPr txBox="1">
            <a:spLocks/>
          </p:cNvSpPr>
          <p:nvPr/>
        </p:nvSpPr>
        <p:spPr>
          <a:xfrm>
            <a:off x="6979820" y="9556831"/>
            <a:ext cx="11172391" cy="5137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800" b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Підприємці з інвалідністю</a:t>
            </a:r>
            <a:endParaRPr lang="ru-RU" sz="4800" b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Місце для вмісту 2">
            <a:extLst>
              <a:ext uri="{FF2B5EF4-FFF2-40B4-BE49-F238E27FC236}">
                <a16:creationId xmlns:a16="http://schemas.microsoft.com/office/drawing/2014/main" id="{A6E188F4-C892-4676-8295-BF21E11BEFEA}"/>
              </a:ext>
            </a:extLst>
          </p:cNvPr>
          <p:cNvSpPr txBox="1">
            <a:spLocks/>
          </p:cNvSpPr>
          <p:nvPr/>
        </p:nvSpPr>
        <p:spPr>
          <a:xfrm>
            <a:off x="4356157" y="11701250"/>
            <a:ext cx="5834629" cy="5137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800" b="0" dirty="0">
                <a:solidFill>
                  <a:srgbClr val="E65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звернулось</a:t>
            </a:r>
            <a:endParaRPr lang="ru-RU" sz="4800" b="0" dirty="0">
              <a:solidFill>
                <a:srgbClr val="E65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4D180E23-C21B-F281-025B-5AB89E6DF3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538" y="4111668"/>
            <a:ext cx="4042913" cy="1936726"/>
          </a:xfrm>
          <a:prstGeom prst="rect">
            <a:avLst/>
          </a:prstGeom>
        </p:spPr>
      </p:pic>
      <p:sp>
        <p:nvSpPr>
          <p:cNvPr id="56" name="Місце для вмісту 2">
            <a:extLst>
              <a:ext uri="{FF2B5EF4-FFF2-40B4-BE49-F238E27FC236}">
                <a16:creationId xmlns:a16="http://schemas.microsoft.com/office/drawing/2014/main" id="{8D15FAA5-C0E6-E53E-F283-7131C2F88040}"/>
              </a:ext>
            </a:extLst>
          </p:cNvPr>
          <p:cNvSpPr txBox="1">
            <a:spLocks/>
          </p:cNvSpPr>
          <p:nvPr/>
        </p:nvSpPr>
        <p:spPr>
          <a:xfrm>
            <a:off x="9619176" y="11076060"/>
            <a:ext cx="1618960" cy="5137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0" dirty="0">
                <a:solidFill>
                  <a:srgbClr val="E65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 них</a:t>
            </a:r>
            <a:endParaRPr lang="ru-RU" sz="3600" b="0" dirty="0">
              <a:solidFill>
                <a:srgbClr val="E65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13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">
            <a:extLst>
              <a:ext uri="{FF2B5EF4-FFF2-40B4-BE49-F238E27FC236}">
                <a16:creationId xmlns:a16="http://schemas.microsoft.com/office/drawing/2014/main" id="{420D29C5-79F6-4524-8957-B01B2613ACE2}"/>
              </a:ext>
            </a:extLst>
          </p:cNvPr>
          <p:cNvSpPr txBox="1"/>
          <p:nvPr/>
        </p:nvSpPr>
        <p:spPr>
          <a:xfrm>
            <a:off x="7103435" y="7146033"/>
            <a:ext cx="8448939" cy="2417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84"/>
              </a:lnSpc>
              <a:spcBef>
                <a:spcPct val="0"/>
              </a:spcBef>
            </a:pPr>
            <a:br>
              <a:rPr lang="uk-UA" sz="3733" noProof="0" dirty="0">
                <a:solidFill>
                  <a:srgbClr val="664B31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</a:br>
            <a:br>
              <a:rPr lang="uk-UA" sz="3733" noProof="0" dirty="0"/>
            </a:br>
            <a:endParaRPr lang="uk-UA" sz="3733" noProof="0" dirty="0"/>
          </a:p>
          <a:p>
            <a:pPr>
              <a:lnSpc>
                <a:spcPts val="4784"/>
              </a:lnSpc>
              <a:spcBef>
                <a:spcPct val="0"/>
              </a:spcBef>
            </a:pPr>
            <a:endParaRPr lang="uk-UA" sz="3733" noProof="0" dirty="0">
              <a:solidFill>
                <a:srgbClr val="664B31"/>
              </a:solidFill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  <a:sym typeface="Lora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7822070-6127-43E6-BFCB-F4AD1B1F9A42}"/>
              </a:ext>
            </a:extLst>
          </p:cNvPr>
          <p:cNvSpPr txBox="1"/>
          <p:nvPr/>
        </p:nvSpPr>
        <p:spPr>
          <a:xfrm>
            <a:off x="1828800" y="4381483"/>
            <a:ext cx="7924800" cy="631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784"/>
              </a:lnSpc>
              <a:spcBef>
                <a:spcPct val="0"/>
              </a:spcBef>
            </a:pPr>
            <a:endParaRPr lang="uk-UA" sz="2667" noProof="0" dirty="0">
              <a:solidFill>
                <a:srgbClr val="664B31"/>
              </a:solidFill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кутник 27"/>
          <p:cNvSpPr/>
          <p:nvPr/>
        </p:nvSpPr>
        <p:spPr>
          <a:xfrm>
            <a:off x="5198407" y="5720578"/>
            <a:ext cx="15361705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733" noProof="0" dirty="0">
                <a:solidFill>
                  <a:srgbClr val="E65D0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РОЗМІР КОМПЕНСАЦІЇ</a:t>
            </a:r>
          </a:p>
        </p:txBody>
      </p:sp>
      <p:sp>
        <p:nvSpPr>
          <p:cNvPr id="42" name="Заголовок  про фiзичну…">
            <a:extLst>
              <a:ext uri="{FF2B5EF4-FFF2-40B4-BE49-F238E27FC236}">
                <a16:creationId xmlns:a16="http://schemas.microsoft.com/office/drawing/2014/main" id="{D034D203-FD56-4584-8B92-9F5BE6D2067A}"/>
              </a:ext>
            </a:extLst>
          </p:cNvPr>
          <p:cNvSpPr txBox="1">
            <a:spLocks/>
          </p:cNvSpPr>
          <p:nvPr/>
        </p:nvSpPr>
        <p:spPr>
          <a:xfrm>
            <a:off x="1103313" y="2460162"/>
            <a:ext cx="6948487" cy="2864874"/>
          </a:xfrm>
          <a:prstGeom prst="rect">
            <a:avLst/>
          </a:prstGeom>
          <a:ln w="85725" cap="sq" cmpd="sng">
            <a:solidFill>
              <a:srgbClr val="CE6414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6632179"/>
                      <a:gd name="connsiteY0" fmla="*/ 0 h 2864874"/>
                      <a:gd name="connsiteX1" fmla="*/ 685325 w 6632179"/>
                      <a:gd name="connsiteY1" fmla="*/ 0 h 2864874"/>
                      <a:gd name="connsiteX2" fmla="*/ 1105363 w 6632179"/>
                      <a:gd name="connsiteY2" fmla="*/ 0 h 2864874"/>
                      <a:gd name="connsiteX3" fmla="*/ 1724367 w 6632179"/>
                      <a:gd name="connsiteY3" fmla="*/ 0 h 2864874"/>
                      <a:gd name="connsiteX4" fmla="*/ 2144405 w 6632179"/>
                      <a:gd name="connsiteY4" fmla="*/ 0 h 2864874"/>
                      <a:gd name="connsiteX5" fmla="*/ 2697086 w 6632179"/>
                      <a:gd name="connsiteY5" fmla="*/ 0 h 2864874"/>
                      <a:gd name="connsiteX6" fmla="*/ 3316090 w 6632179"/>
                      <a:gd name="connsiteY6" fmla="*/ 0 h 2864874"/>
                      <a:gd name="connsiteX7" fmla="*/ 3669806 w 6632179"/>
                      <a:gd name="connsiteY7" fmla="*/ 0 h 2864874"/>
                      <a:gd name="connsiteX8" fmla="*/ 4023522 w 6632179"/>
                      <a:gd name="connsiteY8" fmla="*/ 0 h 2864874"/>
                      <a:gd name="connsiteX9" fmla="*/ 4708847 w 6632179"/>
                      <a:gd name="connsiteY9" fmla="*/ 0 h 2864874"/>
                      <a:gd name="connsiteX10" fmla="*/ 5261529 w 6632179"/>
                      <a:gd name="connsiteY10" fmla="*/ 0 h 2864874"/>
                      <a:gd name="connsiteX11" fmla="*/ 5615245 w 6632179"/>
                      <a:gd name="connsiteY11" fmla="*/ 0 h 2864874"/>
                      <a:gd name="connsiteX12" fmla="*/ 6632179 w 6632179"/>
                      <a:gd name="connsiteY12" fmla="*/ 0 h 2864874"/>
                      <a:gd name="connsiteX13" fmla="*/ 6632179 w 6632179"/>
                      <a:gd name="connsiteY13" fmla="*/ 630272 h 2864874"/>
                      <a:gd name="connsiteX14" fmla="*/ 6632179 w 6632179"/>
                      <a:gd name="connsiteY14" fmla="*/ 1145950 h 2864874"/>
                      <a:gd name="connsiteX15" fmla="*/ 6632179 w 6632179"/>
                      <a:gd name="connsiteY15" fmla="*/ 1718924 h 2864874"/>
                      <a:gd name="connsiteX16" fmla="*/ 6632179 w 6632179"/>
                      <a:gd name="connsiteY16" fmla="*/ 2205953 h 2864874"/>
                      <a:gd name="connsiteX17" fmla="*/ 6632179 w 6632179"/>
                      <a:gd name="connsiteY17" fmla="*/ 2864874 h 2864874"/>
                      <a:gd name="connsiteX18" fmla="*/ 6079497 w 6632179"/>
                      <a:gd name="connsiteY18" fmla="*/ 2864874 h 2864874"/>
                      <a:gd name="connsiteX19" fmla="*/ 5460494 w 6632179"/>
                      <a:gd name="connsiteY19" fmla="*/ 2864874 h 2864874"/>
                      <a:gd name="connsiteX20" fmla="*/ 4841491 w 6632179"/>
                      <a:gd name="connsiteY20" fmla="*/ 2864874 h 2864874"/>
                      <a:gd name="connsiteX21" fmla="*/ 4421453 w 6632179"/>
                      <a:gd name="connsiteY21" fmla="*/ 2864874 h 2864874"/>
                      <a:gd name="connsiteX22" fmla="*/ 3736128 w 6632179"/>
                      <a:gd name="connsiteY22" fmla="*/ 2864874 h 2864874"/>
                      <a:gd name="connsiteX23" fmla="*/ 3183446 w 6632179"/>
                      <a:gd name="connsiteY23" fmla="*/ 2864874 h 2864874"/>
                      <a:gd name="connsiteX24" fmla="*/ 2829730 w 6632179"/>
                      <a:gd name="connsiteY24" fmla="*/ 2864874 h 2864874"/>
                      <a:gd name="connsiteX25" fmla="*/ 2277048 w 6632179"/>
                      <a:gd name="connsiteY25" fmla="*/ 2864874 h 2864874"/>
                      <a:gd name="connsiteX26" fmla="*/ 1790688 w 6632179"/>
                      <a:gd name="connsiteY26" fmla="*/ 2864874 h 2864874"/>
                      <a:gd name="connsiteX27" fmla="*/ 1304329 w 6632179"/>
                      <a:gd name="connsiteY27" fmla="*/ 2864874 h 2864874"/>
                      <a:gd name="connsiteX28" fmla="*/ 817969 w 6632179"/>
                      <a:gd name="connsiteY28" fmla="*/ 2864874 h 2864874"/>
                      <a:gd name="connsiteX29" fmla="*/ 0 w 6632179"/>
                      <a:gd name="connsiteY29" fmla="*/ 2864874 h 2864874"/>
                      <a:gd name="connsiteX30" fmla="*/ 0 w 6632179"/>
                      <a:gd name="connsiteY30" fmla="*/ 2263250 h 2864874"/>
                      <a:gd name="connsiteX31" fmla="*/ 0 w 6632179"/>
                      <a:gd name="connsiteY31" fmla="*/ 1718924 h 2864874"/>
                      <a:gd name="connsiteX32" fmla="*/ 0 w 6632179"/>
                      <a:gd name="connsiteY32" fmla="*/ 1231896 h 2864874"/>
                      <a:gd name="connsiteX33" fmla="*/ 0 w 6632179"/>
                      <a:gd name="connsiteY33" fmla="*/ 687570 h 2864874"/>
                      <a:gd name="connsiteX34" fmla="*/ 0 w 6632179"/>
                      <a:gd name="connsiteY34" fmla="*/ 0 h 2864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6632179" h="2864874" fill="none" extrusionOk="0">
                        <a:moveTo>
                          <a:pt x="0" y="0"/>
                        </a:moveTo>
                        <a:cubicBezTo>
                          <a:pt x="160170" y="-3439"/>
                          <a:pt x="356723" y="63460"/>
                          <a:pt x="685325" y="0"/>
                        </a:cubicBezTo>
                        <a:cubicBezTo>
                          <a:pt x="1013928" y="-63460"/>
                          <a:pt x="986961" y="18321"/>
                          <a:pt x="1105363" y="0"/>
                        </a:cubicBezTo>
                        <a:cubicBezTo>
                          <a:pt x="1223765" y="-18321"/>
                          <a:pt x="1510265" y="1342"/>
                          <a:pt x="1724367" y="0"/>
                        </a:cubicBezTo>
                        <a:cubicBezTo>
                          <a:pt x="1938469" y="-1342"/>
                          <a:pt x="2005088" y="24457"/>
                          <a:pt x="2144405" y="0"/>
                        </a:cubicBezTo>
                        <a:cubicBezTo>
                          <a:pt x="2283722" y="-24457"/>
                          <a:pt x="2581079" y="41919"/>
                          <a:pt x="2697086" y="0"/>
                        </a:cubicBezTo>
                        <a:cubicBezTo>
                          <a:pt x="2813093" y="-41919"/>
                          <a:pt x="3061257" y="26678"/>
                          <a:pt x="3316090" y="0"/>
                        </a:cubicBezTo>
                        <a:cubicBezTo>
                          <a:pt x="3570923" y="-26678"/>
                          <a:pt x="3494229" y="20088"/>
                          <a:pt x="3669806" y="0"/>
                        </a:cubicBezTo>
                        <a:cubicBezTo>
                          <a:pt x="3845383" y="-20088"/>
                          <a:pt x="3913398" y="26164"/>
                          <a:pt x="4023522" y="0"/>
                        </a:cubicBezTo>
                        <a:cubicBezTo>
                          <a:pt x="4133646" y="-26164"/>
                          <a:pt x="4535138" y="23940"/>
                          <a:pt x="4708847" y="0"/>
                        </a:cubicBezTo>
                        <a:cubicBezTo>
                          <a:pt x="4882557" y="-23940"/>
                          <a:pt x="5093411" y="40434"/>
                          <a:pt x="5261529" y="0"/>
                        </a:cubicBezTo>
                        <a:cubicBezTo>
                          <a:pt x="5429647" y="-40434"/>
                          <a:pt x="5521281" y="37428"/>
                          <a:pt x="5615245" y="0"/>
                        </a:cubicBezTo>
                        <a:cubicBezTo>
                          <a:pt x="5709209" y="-37428"/>
                          <a:pt x="6129352" y="68699"/>
                          <a:pt x="6632179" y="0"/>
                        </a:cubicBezTo>
                        <a:cubicBezTo>
                          <a:pt x="6638381" y="273984"/>
                          <a:pt x="6619261" y="477614"/>
                          <a:pt x="6632179" y="630272"/>
                        </a:cubicBezTo>
                        <a:cubicBezTo>
                          <a:pt x="6645097" y="782930"/>
                          <a:pt x="6608668" y="958779"/>
                          <a:pt x="6632179" y="1145950"/>
                        </a:cubicBezTo>
                        <a:cubicBezTo>
                          <a:pt x="6655690" y="1333121"/>
                          <a:pt x="6564479" y="1478917"/>
                          <a:pt x="6632179" y="1718924"/>
                        </a:cubicBezTo>
                        <a:cubicBezTo>
                          <a:pt x="6699879" y="1958931"/>
                          <a:pt x="6584907" y="2025999"/>
                          <a:pt x="6632179" y="2205953"/>
                        </a:cubicBezTo>
                        <a:cubicBezTo>
                          <a:pt x="6679451" y="2385907"/>
                          <a:pt x="6594561" y="2560770"/>
                          <a:pt x="6632179" y="2864874"/>
                        </a:cubicBezTo>
                        <a:cubicBezTo>
                          <a:pt x="6460025" y="2885296"/>
                          <a:pt x="6225057" y="2847152"/>
                          <a:pt x="6079497" y="2864874"/>
                        </a:cubicBezTo>
                        <a:cubicBezTo>
                          <a:pt x="5933937" y="2882596"/>
                          <a:pt x="5637201" y="2853650"/>
                          <a:pt x="5460494" y="2864874"/>
                        </a:cubicBezTo>
                        <a:cubicBezTo>
                          <a:pt x="5283787" y="2876098"/>
                          <a:pt x="5147980" y="2837288"/>
                          <a:pt x="4841491" y="2864874"/>
                        </a:cubicBezTo>
                        <a:cubicBezTo>
                          <a:pt x="4535002" y="2892460"/>
                          <a:pt x="4560099" y="2864637"/>
                          <a:pt x="4421453" y="2864874"/>
                        </a:cubicBezTo>
                        <a:cubicBezTo>
                          <a:pt x="4282807" y="2865111"/>
                          <a:pt x="3938802" y="2830488"/>
                          <a:pt x="3736128" y="2864874"/>
                        </a:cubicBezTo>
                        <a:cubicBezTo>
                          <a:pt x="3533455" y="2899260"/>
                          <a:pt x="3310329" y="2844698"/>
                          <a:pt x="3183446" y="2864874"/>
                        </a:cubicBezTo>
                        <a:cubicBezTo>
                          <a:pt x="3056563" y="2885050"/>
                          <a:pt x="2966510" y="2853450"/>
                          <a:pt x="2829730" y="2864874"/>
                        </a:cubicBezTo>
                        <a:cubicBezTo>
                          <a:pt x="2692950" y="2876298"/>
                          <a:pt x="2447648" y="2851828"/>
                          <a:pt x="2277048" y="2864874"/>
                        </a:cubicBezTo>
                        <a:cubicBezTo>
                          <a:pt x="2106448" y="2877920"/>
                          <a:pt x="1952307" y="2846767"/>
                          <a:pt x="1790688" y="2864874"/>
                        </a:cubicBezTo>
                        <a:cubicBezTo>
                          <a:pt x="1629069" y="2882981"/>
                          <a:pt x="1455000" y="2841609"/>
                          <a:pt x="1304329" y="2864874"/>
                        </a:cubicBezTo>
                        <a:cubicBezTo>
                          <a:pt x="1153658" y="2888139"/>
                          <a:pt x="988669" y="2841699"/>
                          <a:pt x="817969" y="2864874"/>
                        </a:cubicBezTo>
                        <a:cubicBezTo>
                          <a:pt x="647269" y="2888049"/>
                          <a:pt x="233211" y="2814590"/>
                          <a:pt x="0" y="2864874"/>
                        </a:cubicBezTo>
                        <a:cubicBezTo>
                          <a:pt x="-24081" y="2738515"/>
                          <a:pt x="51238" y="2554275"/>
                          <a:pt x="0" y="2263250"/>
                        </a:cubicBezTo>
                        <a:cubicBezTo>
                          <a:pt x="-51238" y="1972225"/>
                          <a:pt x="61329" y="1928519"/>
                          <a:pt x="0" y="1718924"/>
                        </a:cubicBezTo>
                        <a:cubicBezTo>
                          <a:pt x="-61329" y="1509329"/>
                          <a:pt x="14366" y="1414604"/>
                          <a:pt x="0" y="1231896"/>
                        </a:cubicBezTo>
                        <a:cubicBezTo>
                          <a:pt x="-14366" y="1049188"/>
                          <a:pt x="58534" y="872467"/>
                          <a:pt x="0" y="687570"/>
                        </a:cubicBezTo>
                        <a:cubicBezTo>
                          <a:pt x="-58534" y="502673"/>
                          <a:pt x="32744" y="150878"/>
                          <a:pt x="0" y="0"/>
                        </a:cubicBezTo>
                        <a:close/>
                      </a:path>
                      <a:path w="6632179" h="2864874" stroke="0" extrusionOk="0">
                        <a:moveTo>
                          <a:pt x="0" y="0"/>
                        </a:moveTo>
                        <a:cubicBezTo>
                          <a:pt x="178058" y="-54301"/>
                          <a:pt x="312473" y="25446"/>
                          <a:pt x="486360" y="0"/>
                        </a:cubicBezTo>
                        <a:cubicBezTo>
                          <a:pt x="660247" y="-25446"/>
                          <a:pt x="755886" y="5136"/>
                          <a:pt x="840076" y="0"/>
                        </a:cubicBezTo>
                        <a:cubicBezTo>
                          <a:pt x="924266" y="-5136"/>
                          <a:pt x="1217306" y="52262"/>
                          <a:pt x="1525401" y="0"/>
                        </a:cubicBezTo>
                        <a:cubicBezTo>
                          <a:pt x="1833496" y="-52262"/>
                          <a:pt x="1852931" y="9347"/>
                          <a:pt x="2011761" y="0"/>
                        </a:cubicBezTo>
                        <a:cubicBezTo>
                          <a:pt x="2170591" y="-9347"/>
                          <a:pt x="2269461" y="2444"/>
                          <a:pt x="2498121" y="0"/>
                        </a:cubicBezTo>
                        <a:cubicBezTo>
                          <a:pt x="2726781" y="-2444"/>
                          <a:pt x="2928226" y="11269"/>
                          <a:pt x="3183446" y="0"/>
                        </a:cubicBezTo>
                        <a:cubicBezTo>
                          <a:pt x="3438666" y="-11269"/>
                          <a:pt x="3493450" y="25616"/>
                          <a:pt x="3603484" y="0"/>
                        </a:cubicBezTo>
                        <a:cubicBezTo>
                          <a:pt x="3713518" y="-25616"/>
                          <a:pt x="4146393" y="23964"/>
                          <a:pt x="4288809" y="0"/>
                        </a:cubicBezTo>
                        <a:cubicBezTo>
                          <a:pt x="4431225" y="-23964"/>
                          <a:pt x="4757814" y="23584"/>
                          <a:pt x="4974134" y="0"/>
                        </a:cubicBezTo>
                        <a:cubicBezTo>
                          <a:pt x="5190455" y="-23584"/>
                          <a:pt x="5269714" y="2489"/>
                          <a:pt x="5526816" y="0"/>
                        </a:cubicBezTo>
                        <a:cubicBezTo>
                          <a:pt x="5783918" y="-2489"/>
                          <a:pt x="6128625" y="33574"/>
                          <a:pt x="6632179" y="0"/>
                        </a:cubicBezTo>
                        <a:cubicBezTo>
                          <a:pt x="6655231" y="200960"/>
                          <a:pt x="6608458" y="297183"/>
                          <a:pt x="6632179" y="544326"/>
                        </a:cubicBezTo>
                        <a:cubicBezTo>
                          <a:pt x="6655900" y="791469"/>
                          <a:pt x="6611465" y="879308"/>
                          <a:pt x="6632179" y="1031355"/>
                        </a:cubicBezTo>
                        <a:cubicBezTo>
                          <a:pt x="6652893" y="1183402"/>
                          <a:pt x="6576406" y="1386604"/>
                          <a:pt x="6632179" y="1604329"/>
                        </a:cubicBezTo>
                        <a:cubicBezTo>
                          <a:pt x="6687952" y="1822054"/>
                          <a:pt x="6625263" y="2050056"/>
                          <a:pt x="6632179" y="2177304"/>
                        </a:cubicBezTo>
                        <a:cubicBezTo>
                          <a:pt x="6639095" y="2304553"/>
                          <a:pt x="6564881" y="2589524"/>
                          <a:pt x="6632179" y="2864874"/>
                        </a:cubicBezTo>
                        <a:cubicBezTo>
                          <a:pt x="6365226" y="2912331"/>
                          <a:pt x="6277147" y="2838644"/>
                          <a:pt x="6013176" y="2864874"/>
                        </a:cubicBezTo>
                        <a:cubicBezTo>
                          <a:pt x="5749205" y="2891104"/>
                          <a:pt x="5654114" y="2806790"/>
                          <a:pt x="5460494" y="2864874"/>
                        </a:cubicBezTo>
                        <a:cubicBezTo>
                          <a:pt x="5266874" y="2922958"/>
                          <a:pt x="5282262" y="2859883"/>
                          <a:pt x="5106778" y="2864874"/>
                        </a:cubicBezTo>
                        <a:cubicBezTo>
                          <a:pt x="4931294" y="2869865"/>
                          <a:pt x="4893993" y="2822955"/>
                          <a:pt x="4686740" y="2864874"/>
                        </a:cubicBezTo>
                        <a:cubicBezTo>
                          <a:pt x="4479487" y="2906793"/>
                          <a:pt x="4227020" y="2792683"/>
                          <a:pt x="4001415" y="2864874"/>
                        </a:cubicBezTo>
                        <a:cubicBezTo>
                          <a:pt x="3775810" y="2937065"/>
                          <a:pt x="3590154" y="2864429"/>
                          <a:pt x="3448733" y="2864874"/>
                        </a:cubicBezTo>
                        <a:cubicBezTo>
                          <a:pt x="3307312" y="2865319"/>
                          <a:pt x="3112860" y="2837137"/>
                          <a:pt x="3028695" y="2864874"/>
                        </a:cubicBezTo>
                        <a:cubicBezTo>
                          <a:pt x="2944530" y="2892611"/>
                          <a:pt x="2728291" y="2828938"/>
                          <a:pt x="2476013" y="2864874"/>
                        </a:cubicBezTo>
                        <a:cubicBezTo>
                          <a:pt x="2223735" y="2900810"/>
                          <a:pt x="2198984" y="2857676"/>
                          <a:pt x="2122297" y="2864874"/>
                        </a:cubicBezTo>
                        <a:cubicBezTo>
                          <a:pt x="2045610" y="2872072"/>
                          <a:pt x="1943663" y="2849691"/>
                          <a:pt x="1768581" y="2864874"/>
                        </a:cubicBezTo>
                        <a:cubicBezTo>
                          <a:pt x="1593499" y="2880057"/>
                          <a:pt x="1412356" y="2817681"/>
                          <a:pt x="1215899" y="2864874"/>
                        </a:cubicBezTo>
                        <a:cubicBezTo>
                          <a:pt x="1019442" y="2912067"/>
                          <a:pt x="992222" y="2822881"/>
                          <a:pt x="795861" y="2864874"/>
                        </a:cubicBezTo>
                        <a:cubicBezTo>
                          <a:pt x="599500" y="2906867"/>
                          <a:pt x="282123" y="2815405"/>
                          <a:pt x="0" y="2864874"/>
                        </a:cubicBezTo>
                        <a:cubicBezTo>
                          <a:pt x="-54727" y="2725113"/>
                          <a:pt x="21693" y="2594321"/>
                          <a:pt x="0" y="2349197"/>
                        </a:cubicBezTo>
                        <a:cubicBezTo>
                          <a:pt x="-21693" y="2104073"/>
                          <a:pt x="54846" y="2094025"/>
                          <a:pt x="0" y="1862168"/>
                        </a:cubicBezTo>
                        <a:cubicBezTo>
                          <a:pt x="-54846" y="1630311"/>
                          <a:pt x="8952" y="1469333"/>
                          <a:pt x="0" y="1260545"/>
                        </a:cubicBezTo>
                        <a:cubicBezTo>
                          <a:pt x="-8952" y="1051757"/>
                          <a:pt x="61081" y="881061"/>
                          <a:pt x="0" y="744867"/>
                        </a:cubicBezTo>
                        <a:cubicBezTo>
                          <a:pt x="-61081" y="608673"/>
                          <a:pt x="22685" y="3137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defRPr sz="9000">
                <a:latin typeface="BarrierFree Headline"/>
                <a:ea typeface="BarrierFree Headline"/>
                <a:cs typeface="BarrierFree Headline"/>
                <a:sym typeface="BarrierFree Headline"/>
              </a:defRPr>
            </a:pPr>
            <a:r>
              <a:rPr lang="uk-UA" sz="4000" kern="1200" noProof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  <a:sym typeface="BarrierFree Headline"/>
              </a:rPr>
              <a:t>Компенсація за облаштування робочих місць для людей з інвалідністю</a:t>
            </a:r>
          </a:p>
        </p:txBody>
      </p:sp>
      <p:sp>
        <p:nvSpPr>
          <p:cNvPr id="43" name="Заголовок  про фiзичну…">
            <a:extLst>
              <a:ext uri="{FF2B5EF4-FFF2-40B4-BE49-F238E27FC236}">
                <a16:creationId xmlns:a16="http://schemas.microsoft.com/office/drawing/2014/main" id="{7B5563C1-7568-4C2C-9527-7A64F61C7D18}"/>
              </a:ext>
            </a:extLst>
          </p:cNvPr>
          <p:cNvSpPr txBox="1">
            <a:spLocks/>
          </p:cNvSpPr>
          <p:nvPr/>
        </p:nvSpPr>
        <p:spPr>
          <a:xfrm>
            <a:off x="9011232" y="2469126"/>
            <a:ext cx="7850304" cy="2864874"/>
          </a:xfrm>
          <a:prstGeom prst="rect">
            <a:avLst/>
          </a:prstGeom>
          <a:ln w="85725" cap="sq" cmpd="sng">
            <a:solidFill>
              <a:srgbClr val="CE6414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6632179"/>
                      <a:gd name="connsiteY0" fmla="*/ 0 h 2864874"/>
                      <a:gd name="connsiteX1" fmla="*/ 685325 w 6632179"/>
                      <a:gd name="connsiteY1" fmla="*/ 0 h 2864874"/>
                      <a:gd name="connsiteX2" fmla="*/ 1105363 w 6632179"/>
                      <a:gd name="connsiteY2" fmla="*/ 0 h 2864874"/>
                      <a:gd name="connsiteX3" fmla="*/ 1724367 w 6632179"/>
                      <a:gd name="connsiteY3" fmla="*/ 0 h 2864874"/>
                      <a:gd name="connsiteX4" fmla="*/ 2144405 w 6632179"/>
                      <a:gd name="connsiteY4" fmla="*/ 0 h 2864874"/>
                      <a:gd name="connsiteX5" fmla="*/ 2697086 w 6632179"/>
                      <a:gd name="connsiteY5" fmla="*/ 0 h 2864874"/>
                      <a:gd name="connsiteX6" fmla="*/ 3316090 w 6632179"/>
                      <a:gd name="connsiteY6" fmla="*/ 0 h 2864874"/>
                      <a:gd name="connsiteX7" fmla="*/ 3669806 w 6632179"/>
                      <a:gd name="connsiteY7" fmla="*/ 0 h 2864874"/>
                      <a:gd name="connsiteX8" fmla="*/ 4023522 w 6632179"/>
                      <a:gd name="connsiteY8" fmla="*/ 0 h 2864874"/>
                      <a:gd name="connsiteX9" fmla="*/ 4708847 w 6632179"/>
                      <a:gd name="connsiteY9" fmla="*/ 0 h 2864874"/>
                      <a:gd name="connsiteX10" fmla="*/ 5261529 w 6632179"/>
                      <a:gd name="connsiteY10" fmla="*/ 0 h 2864874"/>
                      <a:gd name="connsiteX11" fmla="*/ 5615245 w 6632179"/>
                      <a:gd name="connsiteY11" fmla="*/ 0 h 2864874"/>
                      <a:gd name="connsiteX12" fmla="*/ 6632179 w 6632179"/>
                      <a:gd name="connsiteY12" fmla="*/ 0 h 2864874"/>
                      <a:gd name="connsiteX13" fmla="*/ 6632179 w 6632179"/>
                      <a:gd name="connsiteY13" fmla="*/ 630272 h 2864874"/>
                      <a:gd name="connsiteX14" fmla="*/ 6632179 w 6632179"/>
                      <a:gd name="connsiteY14" fmla="*/ 1145950 h 2864874"/>
                      <a:gd name="connsiteX15" fmla="*/ 6632179 w 6632179"/>
                      <a:gd name="connsiteY15" fmla="*/ 1718924 h 2864874"/>
                      <a:gd name="connsiteX16" fmla="*/ 6632179 w 6632179"/>
                      <a:gd name="connsiteY16" fmla="*/ 2205953 h 2864874"/>
                      <a:gd name="connsiteX17" fmla="*/ 6632179 w 6632179"/>
                      <a:gd name="connsiteY17" fmla="*/ 2864874 h 2864874"/>
                      <a:gd name="connsiteX18" fmla="*/ 6079497 w 6632179"/>
                      <a:gd name="connsiteY18" fmla="*/ 2864874 h 2864874"/>
                      <a:gd name="connsiteX19" fmla="*/ 5460494 w 6632179"/>
                      <a:gd name="connsiteY19" fmla="*/ 2864874 h 2864874"/>
                      <a:gd name="connsiteX20" fmla="*/ 4841491 w 6632179"/>
                      <a:gd name="connsiteY20" fmla="*/ 2864874 h 2864874"/>
                      <a:gd name="connsiteX21" fmla="*/ 4421453 w 6632179"/>
                      <a:gd name="connsiteY21" fmla="*/ 2864874 h 2864874"/>
                      <a:gd name="connsiteX22" fmla="*/ 3736128 w 6632179"/>
                      <a:gd name="connsiteY22" fmla="*/ 2864874 h 2864874"/>
                      <a:gd name="connsiteX23" fmla="*/ 3183446 w 6632179"/>
                      <a:gd name="connsiteY23" fmla="*/ 2864874 h 2864874"/>
                      <a:gd name="connsiteX24" fmla="*/ 2829730 w 6632179"/>
                      <a:gd name="connsiteY24" fmla="*/ 2864874 h 2864874"/>
                      <a:gd name="connsiteX25" fmla="*/ 2277048 w 6632179"/>
                      <a:gd name="connsiteY25" fmla="*/ 2864874 h 2864874"/>
                      <a:gd name="connsiteX26" fmla="*/ 1790688 w 6632179"/>
                      <a:gd name="connsiteY26" fmla="*/ 2864874 h 2864874"/>
                      <a:gd name="connsiteX27" fmla="*/ 1304329 w 6632179"/>
                      <a:gd name="connsiteY27" fmla="*/ 2864874 h 2864874"/>
                      <a:gd name="connsiteX28" fmla="*/ 817969 w 6632179"/>
                      <a:gd name="connsiteY28" fmla="*/ 2864874 h 2864874"/>
                      <a:gd name="connsiteX29" fmla="*/ 0 w 6632179"/>
                      <a:gd name="connsiteY29" fmla="*/ 2864874 h 2864874"/>
                      <a:gd name="connsiteX30" fmla="*/ 0 w 6632179"/>
                      <a:gd name="connsiteY30" fmla="*/ 2263250 h 2864874"/>
                      <a:gd name="connsiteX31" fmla="*/ 0 w 6632179"/>
                      <a:gd name="connsiteY31" fmla="*/ 1718924 h 2864874"/>
                      <a:gd name="connsiteX32" fmla="*/ 0 w 6632179"/>
                      <a:gd name="connsiteY32" fmla="*/ 1231896 h 2864874"/>
                      <a:gd name="connsiteX33" fmla="*/ 0 w 6632179"/>
                      <a:gd name="connsiteY33" fmla="*/ 687570 h 2864874"/>
                      <a:gd name="connsiteX34" fmla="*/ 0 w 6632179"/>
                      <a:gd name="connsiteY34" fmla="*/ 0 h 2864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6632179" h="2864874" fill="none" extrusionOk="0">
                        <a:moveTo>
                          <a:pt x="0" y="0"/>
                        </a:moveTo>
                        <a:cubicBezTo>
                          <a:pt x="160170" y="-3439"/>
                          <a:pt x="356723" y="63460"/>
                          <a:pt x="685325" y="0"/>
                        </a:cubicBezTo>
                        <a:cubicBezTo>
                          <a:pt x="1013928" y="-63460"/>
                          <a:pt x="986961" y="18321"/>
                          <a:pt x="1105363" y="0"/>
                        </a:cubicBezTo>
                        <a:cubicBezTo>
                          <a:pt x="1223765" y="-18321"/>
                          <a:pt x="1510265" y="1342"/>
                          <a:pt x="1724367" y="0"/>
                        </a:cubicBezTo>
                        <a:cubicBezTo>
                          <a:pt x="1938469" y="-1342"/>
                          <a:pt x="2005088" y="24457"/>
                          <a:pt x="2144405" y="0"/>
                        </a:cubicBezTo>
                        <a:cubicBezTo>
                          <a:pt x="2283722" y="-24457"/>
                          <a:pt x="2581079" y="41919"/>
                          <a:pt x="2697086" y="0"/>
                        </a:cubicBezTo>
                        <a:cubicBezTo>
                          <a:pt x="2813093" y="-41919"/>
                          <a:pt x="3061257" y="26678"/>
                          <a:pt x="3316090" y="0"/>
                        </a:cubicBezTo>
                        <a:cubicBezTo>
                          <a:pt x="3570923" y="-26678"/>
                          <a:pt x="3494229" y="20088"/>
                          <a:pt x="3669806" y="0"/>
                        </a:cubicBezTo>
                        <a:cubicBezTo>
                          <a:pt x="3845383" y="-20088"/>
                          <a:pt x="3913398" y="26164"/>
                          <a:pt x="4023522" y="0"/>
                        </a:cubicBezTo>
                        <a:cubicBezTo>
                          <a:pt x="4133646" y="-26164"/>
                          <a:pt x="4535138" y="23940"/>
                          <a:pt x="4708847" y="0"/>
                        </a:cubicBezTo>
                        <a:cubicBezTo>
                          <a:pt x="4882557" y="-23940"/>
                          <a:pt x="5093411" y="40434"/>
                          <a:pt x="5261529" y="0"/>
                        </a:cubicBezTo>
                        <a:cubicBezTo>
                          <a:pt x="5429647" y="-40434"/>
                          <a:pt x="5521281" y="37428"/>
                          <a:pt x="5615245" y="0"/>
                        </a:cubicBezTo>
                        <a:cubicBezTo>
                          <a:pt x="5709209" y="-37428"/>
                          <a:pt x="6129352" y="68699"/>
                          <a:pt x="6632179" y="0"/>
                        </a:cubicBezTo>
                        <a:cubicBezTo>
                          <a:pt x="6638381" y="273984"/>
                          <a:pt x="6619261" y="477614"/>
                          <a:pt x="6632179" y="630272"/>
                        </a:cubicBezTo>
                        <a:cubicBezTo>
                          <a:pt x="6645097" y="782930"/>
                          <a:pt x="6608668" y="958779"/>
                          <a:pt x="6632179" y="1145950"/>
                        </a:cubicBezTo>
                        <a:cubicBezTo>
                          <a:pt x="6655690" y="1333121"/>
                          <a:pt x="6564479" y="1478917"/>
                          <a:pt x="6632179" y="1718924"/>
                        </a:cubicBezTo>
                        <a:cubicBezTo>
                          <a:pt x="6699879" y="1958931"/>
                          <a:pt x="6584907" y="2025999"/>
                          <a:pt x="6632179" y="2205953"/>
                        </a:cubicBezTo>
                        <a:cubicBezTo>
                          <a:pt x="6679451" y="2385907"/>
                          <a:pt x="6594561" y="2560770"/>
                          <a:pt x="6632179" y="2864874"/>
                        </a:cubicBezTo>
                        <a:cubicBezTo>
                          <a:pt x="6460025" y="2885296"/>
                          <a:pt x="6225057" y="2847152"/>
                          <a:pt x="6079497" y="2864874"/>
                        </a:cubicBezTo>
                        <a:cubicBezTo>
                          <a:pt x="5933937" y="2882596"/>
                          <a:pt x="5637201" y="2853650"/>
                          <a:pt x="5460494" y="2864874"/>
                        </a:cubicBezTo>
                        <a:cubicBezTo>
                          <a:pt x="5283787" y="2876098"/>
                          <a:pt x="5147980" y="2837288"/>
                          <a:pt x="4841491" y="2864874"/>
                        </a:cubicBezTo>
                        <a:cubicBezTo>
                          <a:pt x="4535002" y="2892460"/>
                          <a:pt x="4560099" y="2864637"/>
                          <a:pt x="4421453" y="2864874"/>
                        </a:cubicBezTo>
                        <a:cubicBezTo>
                          <a:pt x="4282807" y="2865111"/>
                          <a:pt x="3938802" y="2830488"/>
                          <a:pt x="3736128" y="2864874"/>
                        </a:cubicBezTo>
                        <a:cubicBezTo>
                          <a:pt x="3533455" y="2899260"/>
                          <a:pt x="3310329" y="2844698"/>
                          <a:pt x="3183446" y="2864874"/>
                        </a:cubicBezTo>
                        <a:cubicBezTo>
                          <a:pt x="3056563" y="2885050"/>
                          <a:pt x="2966510" y="2853450"/>
                          <a:pt x="2829730" y="2864874"/>
                        </a:cubicBezTo>
                        <a:cubicBezTo>
                          <a:pt x="2692950" y="2876298"/>
                          <a:pt x="2447648" y="2851828"/>
                          <a:pt x="2277048" y="2864874"/>
                        </a:cubicBezTo>
                        <a:cubicBezTo>
                          <a:pt x="2106448" y="2877920"/>
                          <a:pt x="1952307" y="2846767"/>
                          <a:pt x="1790688" y="2864874"/>
                        </a:cubicBezTo>
                        <a:cubicBezTo>
                          <a:pt x="1629069" y="2882981"/>
                          <a:pt x="1455000" y="2841609"/>
                          <a:pt x="1304329" y="2864874"/>
                        </a:cubicBezTo>
                        <a:cubicBezTo>
                          <a:pt x="1153658" y="2888139"/>
                          <a:pt x="988669" y="2841699"/>
                          <a:pt x="817969" y="2864874"/>
                        </a:cubicBezTo>
                        <a:cubicBezTo>
                          <a:pt x="647269" y="2888049"/>
                          <a:pt x="233211" y="2814590"/>
                          <a:pt x="0" y="2864874"/>
                        </a:cubicBezTo>
                        <a:cubicBezTo>
                          <a:pt x="-24081" y="2738515"/>
                          <a:pt x="51238" y="2554275"/>
                          <a:pt x="0" y="2263250"/>
                        </a:cubicBezTo>
                        <a:cubicBezTo>
                          <a:pt x="-51238" y="1972225"/>
                          <a:pt x="61329" y="1928519"/>
                          <a:pt x="0" y="1718924"/>
                        </a:cubicBezTo>
                        <a:cubicBezTo>
                          <a:pt x="-61329" y="1509329"/>
                          <a:pt x="14366" y="1414604"/>
                          <a:pt x="0" y="1231896"/>
                        </a:cubicBezTo>
                        <a:cubicBezTo>
                          <a:pt x="-14366" y="1049188"/>
                          <a:pt x="58534" y="872467"/>
                          <a:pt x="0" y="687570"/>
                        </a:cubicBezTo>
                        <a:cubicBezTo>
                          <a:pt x="-58534" y="502673"/>
                          <a:pt x="32744" y="150878"/>
                          <a:pt x="0" y="0"/>
                        </a:cubicBezTo>
                        <a:close/>
                      </a:path>
                      <a:path w="6632179" h="2864874" stroke="0" extrusionOk="0">
                        <a:moveTo>
                          <a:pt x="0" y="0"/>
                        </a:moveTo>
                        <a:cubicBezTo>
                          <a:pt x="178058" y="-54301"/>
                          <a:pt x="312473" y="25446"/>
                          <a:pt x="486360" y="0"/>
                        </a:cubicBezTo>
                        <a:cubicBezTo>
                          <a:pt x="660247" y="-25446"/>
                          <a:pt x="755886" y="5136"/>
                          <a:pt x="840076" y="0"/>
                        </a:cubicBezTo>
                        <a:cubicBezTo>
                          <a:pt x="924266" y="-5136"/>
                          <a:pt x="1217306" y="52262"/>
                          <a:pt x="1525401" y="0"/>
                        </a:cubicBezTo>
                        <a:cubicBezTo>
                          <a:pt x="1833496" y="-52262"/>
                          <a:pt x="1852931" y="9347"/>
                          <a:pt x="2011761" y="0"/>
                        </a:cubicBezTo>
                        <a:cubicBezTo>
                          <a:pt x="2170591" y="-9347"/>
                          <a:pt x="2269461" y="2444"/>
                          <a:pt x="2498121" y="0"/>
                        </a:cubicBezTo>
                        <a:cubicBezTo>
                          <a:pt x="2726781" y="-2444"/>
                          <a:pt x="2928226" y="11269"/>
                          <a:pt x="3183446" y="0"/>
                        </a:cubicBezTo>
                        <a:cubicBezTo>
                          <a:pt x="3438666" y="-11269"/>
                          <a:pt x="3493450" y="25616"/>
                          <a:pt x="3603484" y="0"/>
                        </a:cubicBezTo>
                        <a:cubicBezTo>
                          <a:pt x="3713518" y="-25616"/>
                          <a:pt x="4146393" y="23964"/>
                          <a:pt x="4288809" y="0"/>
                        </a:cubicBezTo>
                        <a:cubicBezTo>
                          <a:pt x="4431225" y="-23964"/>
                          <a:pt x="4757814" y="23584"/>
                          <a:pt x="4974134" y="0"/>
                        </a:cubicBezTo>
                        <a:cubicBezTo>
                          <a:pt x="5190455" y="-23584"/>
                          <a:pt x="5269714" y="2489"/>
                          <a:pt x="5526816" y="0"/>
                        </a:cubicBezTo>
                        <a:cubicBezTo>
                          <a:pt x="5783918" y="-2489"/>
                          <a:pt x="6128625" y="33574"/>
                          <a:pt x="6632179" y="0"/>
                        </a:cubicBezTo>
                        <a:cubicBezTo>
                          <a:pt x="6655231" y="200960"/>
                          <a:pt x="6608458" y="297183"/>
                          <a:pt x="6632179" y="544326"/>
                        </a:cubicBezTo>
                        <a:cubicBezTo>
                          <a:pt x="6655900" y="791469"/>
                          <a:pt x="6611465" y="879308"/>
                          <a:pt x="6632179" y="1031355"/>
                        </a:cubicBezTo>
                        <a:cubicBezTo>
                          <a:pt x="6652893" y="1183402"/>
                          <a:pt x="6576406" y="1386604"/>
                          <a:pt x="6632179" y="1604329"/>
                        </a:cubicBezTo>
                        <a:cubicBezTo>
                          <a:pt x="6687952" y="1822054"/>
                          <a:pt x="6625263" y="2050056"/>
                          <a:pt x="6632179" y="2177304"/>
                        </a:cubicBezTo>
                        <a:cubicBezTo>
                          <a:pt x="6639095" y="2304553"/>
                          <a:pt x="6564881" y="2589524"/>
                          <a:pt x="6632179" y="2864874"/>
                        </a:cubicBezTo>
                        <a:cubicBezTo>
                          <a:pt x="6365226" y="2912331"/>
                          <a:pt x="6277147" y="2838644"/>
                          <a:pt x="6013176" y="2864874"/>
                        </a:cubicBezTo>
                        <a:cubicBezTo>
                          <a:pt x="5749205" y="2891104"/>
                          <a:pt x="5654114" y="2806790"/>
                          <a:pt x="5460494" y="2864874"/>
                        </a:cubicBezTo>
                        <a:cubicBezTo>
                          <a:pt x="5266874" y="2922958"/>
                          <a:pt x="5282262" y="2859883"/>
                          <a:pt x="5106778" y="2864874"/>
                        </a:cubicBezTo>
                        <a:cubicBezTo>
                          <a:pt x="4931294" y="2869865"/>
                          <a:pt x="4893993" y="2822955"/>
                          <a:pt x="4686740" y="2864874"/>
                        </a:cubicBezTo>
                        <a:cubicBezTo>
                          <a:pt x="4479487" y="2906793"/>
                          <a:pt x="4227020" y="2792683"/>
                          <a:pt x="4001415" y="2864874"/>
                        </a:cubicBezTo>
                        <a:cubicBezTo>
                          <a:pt x="3775810" y="2937065"/>
                          <a:pt x="3590154" y="2864429"/>
                          <a:pt x="3448733" y="2864874"/>
                        </a:cubicBezTo>
                        <a:cubicBezTo>
                          <a:pt x="3307312" y="2865319"/>
                          <a:pt x="3112860" y="2837137"/>
                          <a:pt x="3028695" y="2864874"/>
                        </a:cubicBezTo>
                        <a:cubicBezTo>
                          <a:pt x="2944530" y="2892611"/>
                          <a:pt x="2728291" y="2828938"/>
                          <a:pt x="2476013" y="2864874"/>
                        </a:cubicBezTo>
                        <a:cubicBezTo>
                          <a:pt x="2223735" y="2900810"/>
                          <a:pt x="2198984" y="2857676"/>
                          <a:pt x="2122297" y="2864874"/>
                        </a:cubicBezTo>
                        <a:cubicBezTo>
                          <a:pt x="2045610" y="2872072"/>
                          <a:pt x="1943663" y="2849691"/>
                          <a:pt x="1768581" y="2864874"/>
                        </a:cubicBezTo>
                        <a:cubicBezTo>
                          <a:pt x="1593499" y="2880057"/>
                          <a:pt x="1412356" y="2817681"/>
                          <a:pt x="1215899" y="2864874"/>
                        </a:cubicBezTo>
                        <a:cubicBezTo>
                          <a:pt x="1019442" y="2912067"/>
                          <a:pt x="992222" y="2822881"/>
                          <a:pt x="795861" y="2864874"/>
                        </a:cubicBezTo>
                        <a:cubicBezTo>
                          <a:pt x="599500" y="2906867"/>
                          <a:pt x="282123" y="2815405"/>
                          <a:pt x="0" y="2864874"/>
                        </a:cubicBezTo>
                        <a:cubicBezTo>
                          <a:pt x="-54727" y="2725113"/>
                          <a:pt x="21693" y="2594321"/>
                          <a:pt x="0" y="2349197"/>
                        </a:cubicBezTo>
                        <a:cubicBezTo>
                          <a:pt x="-21693" y="2104073"/>
                          <a:pt x="54846" y="2094025"/>
                          <a:pt x="0" y="1862168"/>
                        </a:cubicBezTo>
                        <a:cubicBezTo>
                          <a:pt x="-54846" y="1630311"/>
                          <a:pt x="8952" y="1469333"/>
                          <a:pt x="0" y="1260545"/>
                        </a:cubicBezTo>
                        <a:cubicBezTo>
                          <a:pt x="-8952" y="1051757"/>
                          <a:pt x="61081" y="881061"/>
                          <a:pt x="0" y="744867"/>
                        </a:cubicBezTo>
                        <a:cubicBezTo>
                          <a:pt x="-61081" y="608673"/>
                          <a:pt x="22685" y="3137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hangingPunct="1">
              <a:defRPr sz="4000" b="0" kern="120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defRPr>
            </a:lvl1pPr>
            <a:lvl2pPr indent="0">
              <a:defRPr sz="11200" b="0">
                <a:latin typeface="+mn-lt"/>
                <a:ea typeface="+mn-ea"/>
                <a:cs typeface="+mn-cs"/>
              </a:defRPr>
            </a:lvl2pPr>
            <a:lvl3pPr indent="0">
              <a:defRPr sz="11200" b="0">
                <a:latin typeface="+mn-lt"/>
                <a:ea typeface="+mn-ea"/>
                <a:cs typeface="+mn-cs"/>
              </a:defRPr>
            </a:lvl3pPr>
            <a:lvl4pPr indent="0">
              <a:defRPr sz="11200" b="0">
                <a:latin typeface="+mn-lt"/>
                <a:ea typeface="+mn-ea"/>
                <a:cs typeface="+mn-cs"/>
              </a:defRPr>
            </a:lvl4pPr>
            <a:lvl5pPr indent="0">
              <a:defRPr sz="11200" b="0">
                <a:latin typeface="+mn-lt"/>
                <a:ea typeface="+mn-ea"/>
                <a:cs typeface="+mn-cs"/>
              </a:defRPr>
            </a:lvl5pPr>
            <a:lvl6pPr indent="0">
              <a:defRPr sz="11200" b="0">
                <a:latin typeface="+mn-lt"/>
                <a:ea typeface="+mn-ea"/>
                <a:cs typeface="+mn-cs"/>
              </a:defRPr>
            </a:lvl6pPr>
            <a:lvl7pPr indent="0">
              <a:defRPr sz="11200" b="0">
                <a:latin typeface="+mn-lt"/>
                <a:ea typeface="+mn-ea"/>
                <a:cs typeface="+mn-cs"/>
              </a:defRPr>
            </a:lvl7pPr>
            <a:lvl8pPr indent="0">
              <a:defRPr sz="11200" b="0">
                <a:latin typeface="+mn-lt"/>
                <a:ea typeface="+mn-ea"/>
                <a:cs typeface="+mn-cs"/>
              </a:defRPr>
            </a:lvl8pPr>
            <a:lvl9pPr indent="0">
              <a:defRPr sz="11200" b="0">
                <a:latin typeface="+mn-lt"/>
                <a:ea typeface="+mn-ea"/>
                <a:cs typeface="+mn-cs"/>
              </a:defRPr>
            </a:lvl9pPr>
          </a:lstStyle>
          <a:p>
            <a:r>
              <a:rPr lang="uk-UA" noProof="0" dirty="0"/>
              <a:t>Компенсація за працевлаштування людей з інвалідністю, які мають статус зареєстрованого безробітного</a:t>
            </a:r>
            <a:endParaRPr lang="uk-UA" noProof="0" dirty="0">
              <a:sym typeface="BarrierFree Headline"/>
            </a:endParaRPr>
          </a:p>
        </p:txBody>
      </p:sp>
      <p:sp>
        <p:nvSpPr>
          <p:cNvPr id="44" name="Заголовок  про фiзичну…">
            <a:extLst>
              <a:ext uri="{FF2B5EF4-FFF2-40B4-BE49-F238E27FC236}">
                <a16:creationId xmlns:a16="http://schemas.microsoft.com/office/drawing/2014/main" id="{D2BE5BC8-3F70-4A77-B622-E969464DE546}"/>
              </a:ext>
            </a:extLst>
          </p:cNvPr>
          <p:cNvSpPr txBox="1">
            <a:spLocks/>
          </p:cNvSpPr>
          <p:nvPr/>
        </p:nvSpPr>
        <p:spPr>
          <a:xfrm>
            <a:off x="17321514" y="2442232"/>
            <a:ext cx="6632179" cy="2864874"/>
          </a:xfrm>
          <a:prstGeom prst="rect">
            <a:avLst/>
          </a:prstGeom>
          <a:ln w="85725" cap="sq" cmpd="sng">
            <a:solidFill>
              <a:srgbClr val="CE6414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6632179"/>
                      <a:gd name="connsiteY0" fmla="*/ 0 h 2864874"/>
                      <a:gd name="connsiteX1" fmla="*/ 685325 w 6632179"/>
                      <a:gd name="connsiteY1" fmla="*/ 0 h 2864874"/>
                      <a:gd name="connsiteX2" fmla="*/ 1105363 w 6632179"/>
                      <a:gd name="connsiteY2" fmla="*/ 0 h 2864874"/>
                      <a:gd name="connsiteX3" fmla="*/ 1724367 w 6632179"/>
                      <a:gd name="connsiteY3" fmla="*/ 0 h 2864874"/>
                      <a:gd name="connsiteX4" fmla="*/ 2144405 w 6632179"/>
                      <a:gd name="connsiteY4" fmla="*/ 0 h 2864874"/>
                      <a:gd name="connsiteX5" fmla="*/ 2697086 w 6632179"/>
                      <a:gd name="connsiteY5" fmla="*/ 0 h 2864874"/>
                      <a:gd name="connsiteX6" fmla="*/ 3316090 w 6632179"/>
                      <a:gd name="connsiteY6" fmla="*/ 0 h 2864874"/>
                      <a:gd name="connsiteX7" fmla="*/ 3669806 w 6632179"/>
                      <a:gd name="connsiteY7" fmla="*/ 0 h 2864874"/>
                      <a:gd name="connsiteX8" fmla="*/ 4023522 w 6632179"/>
                      <a:gd name="connsiteY8" fmla="*/ 0 h 2864874"/>
                      <a:gd name="connsiteX9" fmla="*/ 4708847 w 6632179"/>
                      <a:gd name="connsiteY9" fmla="*/ 0 h 2864874"/>
                      <a:gd name="connsiteX10" fmla="*/ 5261529 w 6632179"/>
                      <a:gd name="connsiteY10" fmla="*/ 0 h 2864874"/>
                      <a:gd name="connsiteX11" fmla="*/ 5615245 w 6632179"/>
                      <a:gd name="connsiteY11" fmla="*/ 0 h 2864874"/>
                      <a:gd name="connsiteX12" fmla="*/ 6632179 w 6632179"/>
                      <a:gd name="connsiteY12" fmla="*/ 0 h 2864874"/>
                      <a:gd name="connsiteX13" fmla="*/ 6632179 w 6632179"/>
                      <a:gd name="connsiteY13" fmla="*/ 630272 h 2864874"/>
                      <a:gd name="connsiteX14" fmla="*/ 6632179 w 6632179"/>
                      <a:gd name="connsiteY14" fmla="*/ 1145950 h 2864874"/>
                      <a:gd name="connsiteX15" fmla="*/ 6632179 w 6632179"/>
                      <a:gd name="connsiteY15" fmla="*/ 1718924 h 2864874"/>
                      <a:gd name="connsiteX16" fmla="*/ 6632179 w 6632179"/>
                      <a:gd name="connsiteY16" fmla="*/ 2205953 h 2864874"/>
                      <a:gd name="connsiteX17" fmla="*/ 6632179 w 6632179"/>
                      <a:gd name="connsiteY17" fmla="*/ 2864874 h 2864874"/>
                      <a:gd name="connsiteX18" fmla="*/ 6079497 w 6632179"/>
                      <a:gd name="connsiteY18" fmla="*/ 2864874 h 2864874"/>
                      <a:gd name="connsiteX19" fmla="*/ 5460494 w 6632179"/>
                      <a:gd name="connsiteY19" fmla="*/ 2864874 h 2864874"/>
                      <a:gd name="connsiteX20" fmla="*/ 4841491 w 6632179"/>
                      <a:gd name="connsiteY20" fmla="*/ 2864874 h 2864874"/>
                      <a:gd name="connsiteX21" fmla="*/ 4421453 w 6632179"/>
                      <a:gd name="connsiteY21" fmla="*/ 2864874 h 2864874"/>
                      <a:gd name="connsiteX22" fmla="*/ 3736128 w 6632179"/>
                      <a:gd name="connsiteY22" fmla="*/ 2864874 h 2864874"/>
                      <a:gd name="connsiteX23" fmla="*/ 3183446 w 6632179"/>
                      <a:gd name="connsiteY23" fmla="*/ 2864874 h 2864874"/>
                      <a:gd name="connsiteX24" fmla="*/ 2829730 w 6632179"/>
                      <a:gd name="connsiteY24" fmla="*/ 2864874 h 2864874"/>
                      <a:gd name="connsiteX25" fmla="*/ 2277048 w 6632179"/>
                      <a:gd name="connsiteY25" fmla="*/ 2864874 h 2864874"/>
                      <a:gd name="connsiteX26" fmla="*/ 1790688 w 6632179"/>
                      <a:gd name="connsiteY26" fmla="*/ 2864874 h 2864874"/>
                      <a:gd name="connsiteX27" fmla="*/ 1304329 w 6632179"/>
                      <a:gd name="connsiteY27" fmla="*/ 2864874 h 2864874"/>
                      <a:gd name="connsiteX28" fmla="*/ 817969 w 6632179"/>
                      <a:gd name="connsiteY28" fmla="*/ 2864874 h 2864874"/>
                      <a:gd name="connsiteX29" fmla="*/ 0 w 6632179"/>
                      <a:gd name="connsiteY29" fmla="*/ 2864874 h 2864874"/>
                      <a:gd name="connsiteX30" fmla="*/ 0 w 6632179"/>
                      <a:gd name="connsiteY30" fmla="*/ 2263250 h 2864874"/>
                      <a:gd name="connsiteX31" fmla="*/ 0 w 6632179"/>
                      <a:gd name="connsiteY31" fmla="*/ 1718924 h 2864874"/>
                      <a:gd name="connsiteX32" fmla="*/ 0 w 6632179"/>
                      <a:gd name="connsiteY32" fmla="*/ 1231896 h 2864874"/>
                      <a:gd name="connsiteX33" fmla="*/ 0 w 6632179"/>
                      <a:gd name="connsiteY33" fmla="*/ 687570 h 2864874"/>
                      <a:gd name="connsiteX34" fmla="*/ 0 w 6632179"/>
                      <a:gd name="connsiteY34" fmla="*/ 0 h 2864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6632179" h="2864874" fill="none" extrusionOk="0">
                        <a:moveTo>
                          <a:pt x="0" y="0"/>
                        </a:moveTo>
                        <a:cubicBezTo>
                          <a:pt x="160170" y="-3439"/>
                          <a:pt x="356723" y="63460"/>
                          <a:pt x="685325" y="0"/>
                        </a:cubicBezTo>
                        <a:cubicBezTo>
                          <a:pt x="1013928" y="-63460"/>
                          <a:pt x="986961" y="18321"/>
                          <a:pt x="1105363" y="0"/>
                        </a:cubicBezTo>
                        <a:cubicBezTo>
                          <a:pt x="1223765" y="-18321"/>
                          <a:pt x="1510265" y="1342"/>
                          <a:pt x="1724367" y="0"/>
                        </a:cubicBezTo>
                        <a:cubicBezTo>
                          <a:pt x="1938469" y="-1342"/>
                          <a:pt x="2005088" y="24457"/>
                          <a:pt x="2144405" y="0"/>
                        </a:cubicBezTo>
                        <a:cubicBezTo>
                          <a:pt x="2283722" y="-24457"/>
                          <a:pt x="2581079" y="41919"/>
                          <a:pt x="2697086" y="0"/>
                        </a:cubicBezTo>
                        <a:cubicBezTo>
                          <a:pt x="2813093" y="-41919"/>
                          <a:pt x="3061257" y="26678"/>
                          <a:pt x="3316090" y="0"/>
                        </a:cubicBezTo>
                        <a:cubicBezTo>
                          <a:pt x="3570923" y="-26678"/>
                          <a:pt x="3494229" y="20088"/>
                          <a:pt x="3669806" y="0"/>
                        </a:cubicBezTo>
                        <a:cubicBezTo>
                          <a:pt x="3845383" y="-20088"/>
                          <a:pt x="3913398" y="26164"/>
                          <a:pt x="4023522" y="0"/>
                        </a:cubicBezTo>
                        <a:cubicBezTo>
                          <a:pt x="4133646" y="-26164"/>
                          <a:pt x="4535138" y="23940"/>
                          <a:pt x="4708847" y="0"/>
                        </a:cubicBezTo>
                        <a:cubicBezTo>
                          <a:pt x="4882557" y="-23940"/>
                          <a:pt x="5093411" y="40434"/>
                          <a:pt x="5261529" y="0"/>
                        </a:cubicBezTo>
                        <a:cubicBezTo>
                          <a:pt x="5429647" y="-40434"/>
                          <a:pt x="5521281" y="37428"/>
                          <a:pt x="5615245" y="0"/>
                        </a:cubicBezTo>
                        <a:cubicBezTo>
                          <a:pt x="5709209" y="-37428"/>
                          <a:pt x="6129352" y="68699"/>
                          <a:pt x="6632179" y="0"/>
                        </a:cubicBezTo>
                        <a:cubicBezTo>
                          <a:pt x="6638381" y="273984"/>
                          <a:pt x="6619261" y="477614"/>
                          <a:pt x="6632179" y="630272"/>
                        </a:cubicBezTo>
                        <a:cubicBezTo>
                          <a:pt x="6645097" y="782930"/>
                          <a:pt x="6608668" y="958779"/>
                          <a:pt x="6632179" y="1145950"/>
                        </a:cubicBezTo>
                        <a:cubicBezTo>
                          <a:pt x="6655690" y="1333121"/>
                          <a:pt x="6564479" y="1478917"/>
                          <a:pt x="6632179" y="1718924"/>
                        </a:cubicBezTo>
                        <a:cubicBezTo>
                          <a:pt x="6699879" y="1958931"/>
                          <a:pt x="6584907" y="2025999"/>
                          <a:pt x="6632179" y="2205953"/>
                        </a:cubicBezTo>
                        <a:cubicBezTo>
                          <a:pt x="6679451" y="2385907"/>
                          <a:pt x="6594561" y="2560770"/>
                          <a:pt x="6632179" y="2864874"/>
                        </a:cubicBezTo>
                        <a:cubicBezTo>
                          <a:pt x="6460025" y="2885296"/>
                          <a:pt x="6225057" y="2847152"/>
                          <a:pt x="6079497" y="2864874"/>
                        </a:cubicBezTo>
                        <a:cubicBezTo>
                          <a:pt x="5933937" y="2882596"/>
                          <a:pt x="5637201" y="2853650"/>
                          <a:pt x="5460494" y="2864874"/>
                        </a:cubicBezTo>
                        <a:cubicBezTo>
                          <a:pt x="5283787" y="2876098"/>
                          <a:pt x="5147980" y="2837288"/>
                          <a:pt x="4841491" y="2864874"/>
                        </a:cubicBezTo>
                        <a:cubicBezTo>
                          <a:pt x="4535002" y="2892460"/>
                          <a:pt x="4560099" y="2864637"/>
                          <a:pt x="4421453" y="2864874"/>
                        </a:cubicBezTo>
                        <a:cubicBezTo>
                          <a:pt x="4282807" y="2865111"/>
                          <a:pt x="3938802" y="2830488"/>
                          <a:pt x="3736128" y="2864874"/>
                        </a:cubicBezTo>
                        <a:cubicBezTo>
                          <a:pt x="3533455" y="2899260"/>
                          <a:pt x="3310329" y="2844698"/>
                          <a:pt x="3183446" y="2864874"/>
                        </a:cubicBezTo>
                        <a:cubicBezTo>
                          <a:pt x="3056563" y="2885050"/>
                          <a:pt x="2966510" y="2853450"/>
                          <a:pt x="2829730" y="2864874"/>
                        </a:cubicBezTo>
                        <a:cubicBezTo>
                          <a:pt x="2692950" y="2876298"/>
                          <a:pt x="2447648" y="2851828"/>
                          <a:pt x="2277048" y="2864874"/>
                        </a:cubicBezTo>
                        <a:cubicBezTo>
                          <a:pt x="2106448" y="2877920"/>
                          <a:pt x="1952307" y="2846767"/>
                          <a:pt x="1790688" y="2864874"/>
                        </a:cubicBezTo>
                        <a:cubicBezTo>
                          <a:pt x="1629069" y="2882981"/>
                          <a:pt x="1455000" y="2841609"/>
                          <a:pt x="1304329" y="2864874"/>
                        </a:cubicBezTo>
                        <a:cubicBezTo>
                          <a:pt x="1153658" y="2888139"/>
                          <a:pt x="988669" y="2841699"/>
                          <a:pt x="817969" y="2864874"/>
                        </a:cubicBezTo>
                        <a:cubicBezTo>
                          <a:pt x="647269" y="2888049"/>
                          <a:pt x="233211" y="2814590"/>
                          <a:pt x="0" y="2864874"/>
                        </a:cubicBezTo>
                        <a:cubicBezTo>
                          <a:pt x="-24081" y="2738515"/>
                          <a:pt x="51238" y="2554275"/>
                          <a:pt x="0" y="2263250"/>
                        </a:cubicBezTo>
                        <a:cubicBezTo>
                          <a:pt x="-51238" y="1972225"/>
                          <a:pt x="61329" y="1928519"/>
                          <a:pt x="0" y="1718924"/>
                        </a:cubicBezTo>
                        <a:cubicBezTo>
                          <a:pt x="-61329" y="1509329"/>
                          <a:pt x="14366" y="1414604"/>
                          <a:pt x="0" y="1231896"/>
                        </a:cubicBezTo>
                        <a:cubicBezTo>
                          <a:pt x="-14366" y="1049188"/>
                          <a:pt x="58534" y="872467"/>
                          <a:pt x="0" y="687570"/>
                        </a:cubicBezTo>
                        <a:cubicBezTo>
                          <a:pt x="-58534" y="502673"/>
                          <a:pt x="32744" y="150878"/>
                          <a:pt x="0" y="0"/>
                        </a:cubicBezTo>
                        <a:close/>
                      </a:path>
                      <a:path w="6632179" h="2864874" stroke="0" extrusionOk="0">
                        <a:moveTo>
                          <a:pt x="0" y="0"/>
                        </a:moveTo>
                        <a:cubicBezTo>
                          <a:pt x="178058" y="-54301"/>
                          <a:pt x="312473" y="25446"/>
                          <a:pt x="486360" y="0"/>
                        </a:cubicBezTo>
                        <a:cubicBezTo>
                          <a:pt x="660247" y="-25446"/>
                          <a:pt x="755886" y="5136"/>
                          <a:pt x="840076" y="0"/>
                        </a:cubicBezTo>
                        <a:cubicBezTo>
                          <a:pt x="924266" y="-5136"/>
                          <a:pt x="1217306" y="52262"/>
                          <a:pt x="1525401" y="0"/>
                        </a:cubicBezTo>
                        <a:cubicBezTo>
                          <a:pt x="1833496" y="-52262"/>
                          <a:pt x="1852931" y="9347"/>
                          <a:pt x="2011761" y="0"/>
                        </a:cubicBezTo>
                        <a:cubicBezTo>
                          <a:pt x="2170591" y="-9347"/>
                          <a:pt x="2269461" y="2444"/>
                          <a:pt x="2498121" y="0"/>
                        </a:cubicBezTo>
                        <a:cubicBezTo>
                          <a:pt x="2726781" y="-2444"/>
                          <a:pt x="2928226" y="11269"/>
                          <a:pt x="3183446" y="0"/>
                        </a:cubicBezTo>
                        <a:cubicBezTo>
                          <a:pt x="3438666" y="-11269"/>
                          <a:pt x="3493450" y="25616"/>
                          <a:pt x="3603484" y="0"/>
                        </a:cubicBezTo>
                        <a:cubicBezTo>
                          <a:pt x="3713518" y="-25616"/>
                          <a:pt x="4146393" y="23964"/>
                          <a:pt x="4288809" y="0"/>
                        </a:cubicBezTo>
                        <a:cubicBezTo>
                          <a:pt x="4431225" y="-23964"/>
                          <a:pt x="4757814" y="23584"/>
                          <a:pt x="4974134" y="0"/>
                        </a:cubicBezTo>
                        <a:cubicBezTo>
                          <a:pt x="5190455" y="-23584"/>
                          <a:pt x="5269714" y="2489"/>
                          <a:pt x="5526816" y="0"/>
                        </a:cubicBezTo>
                        <a:cubicBezTo>
                          <a:pt x="5783918" y="-2489"/>
                          <a:pt x="6128625" y="33574"/>
                          <a:pt x="6632179" y="0"/>
                        </a:cubicBezTo>
                        <a:cubicBezTo>
                          <a:pt x="6655231" y="200960"/>
                          <a:pt x="6608458" y="297183"/>
                          <a:pt x="6632179" y="544326"/>
                        </a:cubicBezTo>
                        <a:cubicBezTo>
                          <a:pt x="6655900" y="791469"/>
                          <a:pt x="6611465" y="879308"/>
                          <a:pt x="6632179" y="1031355"/>
                        </a:cubicBezTo>
                        <a:cubicBezTo>
                          <a:pt x="6652893" y="1183402"/>
                          <a:pt x="6576406" y="1386604"/>
                          <a:pt x="6632179" y="1604329"/>
                        </a:cubicBezTo>
                        <a:cubicBezTo>
                          <a:pt x="6687952" y="1822054"/>
                          <a:pt x="6625263" y="2050056"/>
                          <a:pt x="6632179" y="2177304"/>
                        </a:cubicBezTo>
                        <a:cubicBezTo>
                          <a:pt x="6639095" y="2304553"/>
                          <a:pt x="6564881" y="2589524"/>
                          <a:pt x="6632179" y="2864874"/>
                        </a:cubicBezTo>
                        <a:cubicBezTo>
                          <a:pt x="6365226" y="2912331"/>
                          <a:pt x="6277147" y="2838644"/>
                          <a:pt x="6013176" y="2864874"/>
                        </a:cubicBezTo>
                        <a:cubicBezTo>
                          <a:pt x="5749205" y="2891104"/>
                          <a:pt x="5654114" y="2806790"/>
                          <a:pt x="5460494" y="2864874"/>
                        </a:cubicBezTo>
                        <a:cubicBezTo>
                          <a:pt x="5266874" y="2922958"/>
                          <a:pt x="5282262" y="2859883"/>
                          <a:pt x="5106778" y="2864874"/>
                        </a:cubicBezTo>
                        <a:cubicBezTo>
                          <a:pt x="4931294" y="2869865"/>
                          <a:pt x="4893993" y="2822955"/>
                          <a:pt x="4686740" y="2864874"/>
                        </a:cubicBezTo>
                        <a:cubicBezTo>
                          <a:pt x="4479487" y="2906793"/>
                          <a:pt x="4227020" y="2792683"/>
                          <a:pt x="4001415" y="2864874"/>
                        </a:cubicBezTo>
                        <a:cubicBezTo>
                          <a:pt x="3775810" y="2937065"/>
                          <a:pt x="3590154" y="2864429"/>
                          <a:pt x="3448733" y="2864874"/>
                        </a:cubicBezTo>
                        <a:cubicBezTo>
                          <a:pt x="3307312" y="2865319"/>
                          <a:pt x="3112860" y="2837137"/>
                          <a:pt x="3028695" y="2864874"/>
                        </a:cubicBezTo>
                        <a:cubicBezTo>
                          <a:pt x="2944530" y="2892611"/>
                          <a:pt x="2728291" y="2828938"/>
                          <a:pt x="2476013" y="2864874"/>
                        </a:cubicBezTo>
                        <a:cubicBezTo>
                          <a:pt x="2223735" y="2900810"/>
                          <a:pt x="2198984" y="2857676"/>
                          <a:pt x="2122297" y="2864874"/>
                        </a:cubicBezTo>
                        <a:cubicBezTo>
                          <a:pt x="2045610" y="2872072"/>
                          <a:pt x="1943663" y="2849691"/>
                          <a:pt x="1768581" y="2864874"/>
                        </a:cubicBezTo>
                        <a:cubicBezTo>
                          <a:pt x="1593499" y="2880057"/>
                          <a:pt x="1412356" y="2817681"/>
                          <a:pt x="1215899" y="2864874"/>
                        </a:cubicBezTo>
                        <a:cubicBezTo>
                          <a:pt x="1019442" y="2912067"/>
                          <a:pt x="992222" y="2822881"/>
                          <a:pt x="795861" y="2864874"/>
                        </a:cubicBezTo>
                        <a:cubicBezTo>
                          <a:pt x="599500" y="2906867"/>
                          <a:pt x="282123" y="2815405"/>
                          <a:pt x="0" y="2864874"/>
                        </a:cubicBezTo>
                        <a:cubicBezTo>
                          <a:pt x="-54727" y="2725113"/>
                          <a:pt x="21693" y="2594321"/>
                          <a:pt x="0" y="2349197"/>
                        </a:cubicBezTo>
                        <a:cubicBezTo>
                          <a:pt x="-21693" y="2104073"/>
                          <a:pt x="54846" y="2094025"/>
                          <a:pt x="0" y="1862168"/>
                        </a:cubicBezTo>
                        <a:cubicBezTo>
                          <a:pt x="-54846" y="1630311"/>
                          <a:pt x="8952" y="1469333"/>
                          <a:pt x="0" y="1260545"/>
                        </a:cubicBezTo>
                        <a:cubicBezTo>
                          <a:pt x="-8952" y="1051757"/>
                          <a:pt x="61081" y="881061"/>
                          <a:pt x="0" y="744867"/>
                        </a:cubicBezTo>
                        <a:cubicBezTo>
                          <a:pt x="-61081" y="608673"/>
                          <a:pt x="22685" y="3137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hangingPunct="1">
              <a:defRPr sz="4000" b="0" kern="120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defRPr>
            </a:lvl1pPr>
            <a:lvl2pPr indent="0">
              <a:defRPr sz="11200" b="0">
                <a:latin typeface="+mn-lt"/>
                <a:ea typeface="+mn-ea"/>
                <a:cs typeface="+mn-cs"/>
              </a:defRPr>
            </a:lvl2pPr>
            <a:lvl3pPr indent="0">
              <a:defRPr sz="11200" b="0">
                <a:latin typeface="+mn-lt"/>
                <a:ea typeface="+mn-ea"/>
                <a:cs typeface="+mn-cs"/>
              </a:defRPr>
            </a:lvl3pPr>
            <a:lvl4pPr indent="0">
              <a:defRPr sz="11200" b="0">
                <a:latin typeface="+mn-lt"/>
                <a:ea typeface="+mn-ea"/>
                <a:cs typeface="+mn-cs"/>
              </a:defRPr>
            </a:lvl4pPr>
            <a:lvl5pPr indent="0">
              <a:defRPr sz="11200" b="0">
                <a:latin typeface="+mn-lt"/>
                <a:ea typeface="+mn-ea"/>
                <a:cs typeface="+mn-cs"/>
              </a:defRPr>
            </a:lvl5pPr>
            <a:lvl6pPr indent="0">
              <a:defRPr sz="11200" b="0">
                <a:latin typeface="+mn-lt"/>
                <a:ea typeface="+mn-ea"/>
                <a:cs typeface="+mn-cs"/>
              </a:defRPr>
            </a:lvl6pPr>
            <a:lvl7pPr indent="0">
              <a:defRPr sz="11200" b="0">
                <a:latin typeface="+mn-lt"/>
                <a:ea typeface="+mn-ea"/>
                <a:cs typeface="+mn-cs"/>
              </a:defRPr>
            </a:lvl7pPr>
            <a:lvl8pPr indent="0">
              <a:defRPr sz="11200" b="0">
                <a:latin typeface="+mn-lt"/>
                <a:ea typeface="+mn-ea"/>
                <a:cs typeface="+mn-cs"/>
              </a:defRPr>
            </a:lvl8pPr>
            <a:lvl9pPr indent="0">
              <a:defRPr sz="11200" b="0">
                <a:latin typeface="+mn-lt"/>
                <a:ea typeface="+mn-ea"/>
                <a:cs typeface="+mn-cs"/>
              </a:defRPr>
            </a:lvl9pPr>
          </a:lstStyle>
          <a:p>
            <a:r>
              <a:rPr lang="uk-UA" noProof="0" dirty="0"/>
              <a:t>Компенсація за працевлаштування людей з інвалідністю, які мають статус ВПО</a:t>
            </a:r>
            <a:endParaRPr lang="uk-UA" noProof="0" dirty="0">
              <a:sym typeface="BarrierFree Headline"/>
            </a:endParaRPr>
          </a:p>
        </p:txBody>
      </p:sp>
      <p:sp>
        <p:nvSpPr>
          <p:cNvPr id="45" name="Заголовок  про фiзичну…">
            <a:extLst>
              <a:ext uri="{FF2B5EF4-FFF2-40B4-BE49-F238E27FC236}">
                <a16:creationId xmlns:a16="http://schemas.microsoft.com/office/drawing/2014/main" id="{285137F2-87E3-4DB2-BB4B-CF051629C9EB}"/>
              </a:ext>
            </a:extLst>
          </p:cNvPr>
          <p:cNvSpPr txBox="1">
            <a:spLocks/>
          </p:cNvSpPr>
          <p:nvPr/>
        </p:nvSpPr>
        <p:spPr>
          <a:xfrm>
            <a:off x="1103314" y="6669741"/>
            <a:ext cx="6948486" cy="2035347"/>
          </a:xfrm>
          <a:prstGeom prst="rect">
            <a:avLst/>
          </a:prstGeom>
          <a:ln w="85725" cap="sq" cmpd="sng">
            <a:solidFill>
              <a:srgbClr val="CE6414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6632179"/>
                      <a:gd name="connsiteY0" fmla="*/ 0 h 2864874"/>
                      <a:gd name="connsiteX1" fmla="*/ 685325 w 6632179"/>
                      <a:gd name="connsiteY1" fmla="*/ 0 h 2864874"/>
                      <a:gd name="connsiteX2" fmla="*/ 1105363 w 6632179"/>
                      <a:gd name="connsiteY2" fmla="*/ 0 h 2864874"/>
                      <a:gd name="connsiteX3" fmla="*/ 1724367 w 6632179"/>
                      <a:gd name="connsiteY3" fmla="*/ 0 h 2864874"/>
                      <a:gd name="connsiteX4" fmla="*/ 2144405 w 6632179"/>
                      <a:gd name="connsiteY4" fmla="*/ 0 h 2864874"/>
                      <a:gd name="connsiteX5" fmla="*/ 2697086 w 6632179"/>
                      <a:gd name="connsiteY5" fmla="*/ 0 h 2864874"/>
                      <a:gd name="connsiteX6" fmla="*/ 3316090 w 6632179"/>
                      <a:gd name="connsiteY6" fmla="*/ 0 h 2864874"/>
                      <a:gd name="connsiteX7" fmla="*/ 3669806 w 6632179"/>
                      <a:gd name="connsiteY7" fmla="*/ 0 h 2864874"/>
                      <a:gd name="connsiteX8" fmla="*/ 4023522 w 6632179"/>
                      <a:gd name="connsiteY8" fmla="*/ 0 h 2864874"/>
                      <a:gd name="connsiteX9" fmla="*/ 4708847 w 6632179"/>
                      <a:gd name="connsiteY9" fmla="*/ 0 h 2864874"/>
                      <a:gd name="connsiteX10" fmla="*/ 5261529 w 6632179"/>
                      <a:gd name="connsiteY10" fmla="*/ 0 h 2864874"/>
                      <a:gd name="connsiteX11" fmla="*/ 5615245 w 6632179"/>
                      <a:gd name="connsiteY11" fmla="*/ 0 h 2864874"/>
                      <a:gd name="connsiteX12" fmla="*/ 6632179 w 6632179"/>
                      <a:gd name="connsiteY12" fmla="*/ 0 h 2864874"/>
                      <a:gd name="connsiteX13" fmla="*/ 6632179 w 6632179"/>
                      <a:gd name="connsiteY13" fmla="*/ 630272 h 2864874"/>
                      <a:gd name="connsiteX14" fmla="*/ 6632179 w 6632179"/>
                      <a:gd name="connsiteY14" fmla="*/ 1145950 h 2864874"/>
                      <a:gd name="connsiteX15" fmla="*/ 6632179 w 6632179"/>
                      <a:gd name="connsiteY15" fmla="*/ 1718924 h 2864874"/>
                      <a:gd name="connsiteX16" fmla="*/ 6632179 w 6632179"/>
                      <a:gd name="connsiteY16" fmla="*/ 2205953 h 2864874"/>
                      <a:gd name="connsiteX17" fmla="*/ 6632179 w 6632179"/>
                      <a:gd name="connsiteY17" fmla="*/ 2864874 h 2864874"/>
                      <a:gd name="connsiteX18" fmla="*/ 6079497 w 6632179"/>
                      <a:gd name="connsiteY18" fmla="*/ 2864874 h 2864874"/>
                      <a:gd name="connsiteX19" fmla="*/ 5460494 w 6632179"/>
                      <a:gd name="connsiteY19" fmla="*/ 2864874 h 2864874"/>
                      <a:gd name="connsiteX20" fmla="*/ 4841491 w 6632179"/>
                      <a:gd name="connsiteY20" fmla="*/ 2864874 h 2864874"/>
                      <a:gd name="connsiteX21" fmla="*/ 4421453 w 6632179"/>
                      <a:gd name="connsiteY21" fmla="*/ 2864874 h 2864874"/>
                      <a:gd name="connsiteX22" fmla="*/ 3736128 w 6632179"/>
                      <a:gd name="connsiteY22" fmla="*/ 2864874 h 2864874"/>
                      <a:gd name="connsiteX23" fmla="*/ 3183446 w 6632179"/>
                      <a:gd name="connsiteY23" fmla="*/ 2864874 h 2864874"/>
                      <a:gd name="connsiteX24" fmla="*/ 2829730 w 6632179"/>
                      <a:gd name="connsiteY24" fmla="*/ 2864874 h 2864874"/>
                      <a:gd name="connsiteX25" fmla="*/ 2277048 w 6632179"/>
                      <a:gd name="connsiteY25" fmla="*/ 2864874 h 2864874"/>
                      <a:gd name="connsiteX26" fmla="*/ 1790688 w 6632179"/>
                      <a:gd name="connsiteY26" fmla="*/ 2864874 h 2864874"/>
                      <a:gd name="connsiteX27" fmla="*/ 1304329 w 6632179"/>
                      <a:gd name="connsiteY27" fmla="*/ 2864874 h 2864874"/>
                      <a:gd name="connsiteX28" fmla="*/ 817969 w 6632179"/>
                      <a:gd name="connsiteY28" fmla="*/ 2864874 h 2864874"/>
                      <a:gd name="connsiteX29" fmla="*/ 0 w 6632179"/>
                      <a:gd name="connsiteY29" fmla="*/ 2864874 h 2864874"/>
                      <a:gd name="connsiteX30" fmla="*/ 0 w 6632179"/>
                      <a:gd name="connsiteY30" fmla="*/ 2263250 h 2864874"/>
                      <a:gd name="connsiteX31" fmla="*/ 0 w 6632179"/>
                      <a:gd name="connsiteY31" fmla="*/ 1718924 h 2864874"/>
                      <a:gd name="connsiteX32" fmla="*/ 0 w 6632179"/>
                      <a:gd name="connsiteY32" fmla="*/ 1231896 h 2864874"/>
                      <a:gd name="connsiteX33" fmla="*/ 0 w 6632179"/>
                      <a:gd name="connsiteY33" fmla="*/ 687570 h 2864874"/>
                      <a:gd name="connsiteX34" fmla="*/ 0 w 6632179"/>
                      <a:gd name="connsiteY34" fmla="*/ 0 h 2864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6632179" h="2864874" fill="none" extrusionOk="0">
                        <a:moveTo>
                          <a:pt x="0" y="0"/>
                        </a:moveTo>
                        <a:cubicBezTo>
                          <a:pt x="160170" y="-3439"/>
                          <a:pt x="356723" y="63460"/>
                          <a:pt x="685325" y="0"/>
                        </a:cubicBezTo>
                        <a:cubicBezTo>
                          <a:pt x="1013928" y="-63460"/>
                          <a:pt x="986961" y="18321"/>
                          <a:pt x="1105363" y="0"/>
                        </a:cubicBezTo>
                        <a:cubicBezTo>
                          <a:pt x="1223765" y="-18321"/>
                          <a:pt x="1510265" y="1342"/>
                          <a:pt x="1724367" y="0"/>
                        </a:cubicBezTo>
                        <a:cubicBezTo>
                          <a:pt x="1938469" y="-1342"/>
                          <a:pt x="2005088" y="24457"/>
                          <a:pt x="2144405" y="0"/>
                        </a:cubicBezTo>
                        <a:cubicBezTo>
                          <a:pt x="2283722" y="-24457"/>
                          <a:pt x="2581079" y="41919"/>
                          <a:pt x="2697086" y="0"/>
                        </a:cubicBezTo>
                        <a:cubicBezTo>
                          <a:pt x="2813093" y="-41919"/>
                          <a:pt x="3061257" y="26678"/>
                          <a:pt x="3316090" y="0"/>
                        </a:cubicBezTo>
                        <a:cubicBezTo>
                          <a:pt x="3570923" y="-26678"/>
                          <a:pt x="3494229" y="20088"/>
                          <a:pt x="3669806" y="0"/>
                        </a:cubicBezTo>
                        <a:cubicBezTo>
                          <a:pt x="3845383" y="-20088"/>
                          <a:pt x="3913398" y="26164"/>
                          <a:pt x="4023522" y="0"/>
                        </a:cubicBezTo>
                        <a:cubicBezTo>
                          <a:pt x="4133646" y="-26164"/>
                          <a:pt x="4535138" y="23940"/>
                          <a:pt x="4708847" y="0"/>
                        </a:cubicBezTo>
                        <a:cubicBezTo>
                          <a:pt x="4882557" y="-23940"/>
                          <a:pt x="5093411" y="40434"/>
                          <a:pt x="5261529" y="0"/>
                        </a:cubicBezTo>
                        <a:cubicBezTo>
                          <a:pt x="5429647" y="-40434"/>
                          <a:pt x="5521281" y="37428"/>
                          <a:pt x="5615245" y="0"/>
                        </a:cubicBezTo>
                        <a:cubicBezTo>
                          <a:pt x="5709209" y="-37428"/>
                          <a:pt x="6129352" y="68699"/>
                          <a:pt x="6632179" y="0"/>
                        </a:cubicBezTo>
                        <a:cubicBezTo>
                          <a:pt x="6638381" y="273984"/>
                          <a:pt x="6619261" y="477614"/>
                          <a:pt x="6632179" y="630272"/>
                        </a:cubicBezTo>
                        <a:cubicBezTo>
                          <a:pt x="6645097" y="782930"/>
                          <a:pt x="6608668" y="958779"/>
                          <a:pt x="6632179" y="1145950"/>
                        </a:cubicBezTo>
                        <a:cubicBezTo>
                          <a:pt x="6655690" y="1333121"/>
                          <a:pt x="6564479" y="1478917"/>
                          <a:pt x="6632179" y="1718924"/>
                        </a:cubicBezTo>
                        <a:cubicBezTo>
                          <a:pt x="6699879" y="1958931"/>
                          <a:pt x="6584907" y="2025999"/>
                          <a:pt x="6632179" y="2205953"/>
                        </a:cubicBezTo>
                        <a:cubicBezTo>
                          <a:pt x="6679451" y="2385907"/>
                          <a:pt x="6594561" y="2560770"/>
                          <a:pt x="6632179" y="2864874"/>
                        </a:cubicBezTo>
                        <a:cubicBezTo>
                          <a:pt x="6460025" y="2885296"/>
                          <a:pt x="6225057" y="2847152"/>
                          <a:pt x="6079497" y="2864874"/>
                        </a:cubicBezTo>
                        <a:cubicBezTo>
                          <a:pt x="5933937" y="2882596"/>
                          <a:pt x="5637201" y="2853650"/>
                          <a:pt x="5460494" y="2864874"/>
                        </a:cubicBezTo>
                        <a:cubicBezTo>
                          <a:pt x="5283787" y="2876098"/>
                          <a:pt x="5147980" y="2837288"/>
                          <a:pt x="4841491" y="2864874"/>
                        </a:cubicBezTo>
                        <a:cubicBezTo>
                          <a:pt x="4535002" y="2892460"/>
                          <a:pt x="4560099" y="2864637"/>
                          <a:pt x="4421453" y="2864874"/>
                        </a:cubicBezTo>
                        <a:cubicBezTo>
                          <a:pt x="4282807" y="2865111"/>
                          <a:pt x="3938802" y="2830488"/>
                          <a:pt x="3736128" y="2864874"/>
                        </a:cubicBezTo>
                        <a:cubicBezTo>
                          <a:pt x="3533455" y="2899260"/>
                          <a:pt x="3310329" y="2844698"/>
                          <a:pt x="3183446" y="2864874"/>
                        </a:cubicBezTo>
                        <a:cubicBezTo>
                          <a:pt x="3056563" y="2885050"/>
                          <a:pt x="2966510" y="2853450"/>
                          <a:pt x="2829730" y="2864874"/>
                        </a:cubicBezTo>
                        <a:cubicBezTo>
                          <a:pt x="2692950" y="2876298"/>
                          <a:pt x="2447648" y="2851828"/>
                          <a:pt x="2277048" y="2864874"/>
                        </a:cubicBezTo>
                        <a:cubicBezTo>
                          <a:pt x="2106448" y="2877920"/>
                          <a:pt x="1952307" y="2846767"/>
                          <a:pt x="1790688" y="2864874"/>
                        </a:cubicBezTo>
                        <a:cubicBezTo>
                          <a:pt x="1629069" y="2882981"/>
                          <a:pt x="1455000" y="2841609"/>
                          <a:pt x="1304329" y="2864874"/>
                        </a:cubicBezTo>
                        <a:cubicBezTo>
                          <a:pt x="1153658" y="2888139"/>
                          <a:pt x="988669" y="2841699"/>
                          <a:pt x="817969" y="2864874"/>
                        </a:cubicBezTo>
                        <a:cubicBezTo>
                          <a:pt x="647269" y="2888049"/>
                          <a:pt x="233211" y="2814590"/>
                          <a:pt x="0" y="2864874"/>
                        </a:cubicBezTo>
                        <a:cubicBezTo>
                          <a:pt x="-24081" y="2738515"/>
                          <a:pt x="51238" y="2554275"/>
                          <a:pt x="0" y="2263250"/>
                        </a:cubicBezTo>
                        <a:cubicBezTo>
                          <a:pt x="-51238" y="1972225"/>
                          <a:pt x="61329" y="1928519"/>
                          <a:pt x="0" y="1718924"/>
                        </a:cubicBezTo>
                        <a:cubicBezTo>
                          <a:pt x="-61329" y="1509329"/>
                          <a:pt x="14366" y="1414604"/>
                          <a:pt x="0" y="1231896"/>
                        </a:cubicBezTo>
                        <a:cubicBezTo>
                          <a:pt x="-14366" y="1049188"/>
                          <a:pt x="58534" y="872467"/>
                          <a:pt x="0" y="687570"/>
                        </a:cubicBezTo>
                        <a:cubicBezTo>
                          <a:pt x="-58534" y="502673"/>
                          <a:pt x="32744" y="150878"/>
                          <a:pt x="0" y="0"/>
                        </a:cubicBezTo>
                        <a:close/>
                      </a:path>
                      <a:path w="6632179" h="2864874" stroke="0" extrusionOk="0">
                        <a:moveTo>
                          <a:pt x="0" y="0"/>
                        </a:moveTo>
                        <a:cubicBezTo>
                          <a:pt x="178058" y="-54301"/>
                          <a:pt x="312473" y="25446"/>
                          <a:pt x="486360" y="0"/>
                        </a:cubicBezTo>
                        <a:cubicBezTo>
                          <a:pt x="660247" y="-25446"/>
                          <a:pt x="755886" y="5136"/>
                          <a:pt x="840076" y="0"/>
                        </a:cubicBezTo>
                        <a:cubicBezTo>
                          <a:pt x="924266" y="-5136"/>
                          <a:pt x="1217306" y="52262"/>
                          <a:pt x="1525401" y="0"/>
                        </a:cubicBezTo>
                        <a:cubicBezTo>
                          <a:pt x="1833496" y="-52262"/>
                          <a:pt x="1852931" y="9347"/>
                          <a:pt x="2011761" y="0"/>
                        </a:cubicBezTo>
                        <a:cubicBezTo>
                          <a:pt x="2170591" y="-9347"/>
                          <a:pt x="2269461" y="2444"/>
                          <a:pt x="2498121" y="0"/>
                        </a:cubicBezTo>
                        <a:cubicBezTo>
                          <a:pt x="2726781" y="-2444"/>
                          <a:pt x="2928226" y="11269"/>
                          <a:pt x="3183446" y="0"/>
                        </a:cubicBezTo>
                        <a:cubicBezTo>
                          <a:pt x="3438666" y="-11269"/>
                          <a:pt x="3493450" y="25616"/>
                          <a:pt x="3603484" y="0"/>
                        </a:cubicBezTo>
                        <a:cubicBezTo>
                          <a:pt x="3713518" y="-25616"/>
                          <a:pt x="4146393" y="23964"/>
                          <a:pt x="4288809" y="0"/>
                        </a:cubicBezTo>
                        <a:cubicBezTo>
                          <a:pt x="4431225" y="-23964"/>
                          <a:pt x="4757814" y="23584"/>
                          <a:pt x="4974134" y="0"/>
                        </a:cubicBezTo>
                        <a:cubicBezTo>
                          <a:pt x="5190455" y="-23584"/>
                          <a:pt x="5269714" y="2489"/>
                          <a:pt x="5526816" y="0"/>
                        </a:cubicBezTo>
                        <a:cubicBezTo>
                          <a:pt x="5783918" y="-2489"/>
                          <a:pt x="6128625" y="33574"/>
                          <a:pt x="6632179" y="0"/>
                        </a:cubicBezTo>
                        <a:cubicBezTo>
                          <a:pt x="6655231" y="200960"/>
                          <a:pt x="6608458" y="297183"/>
                          <a:pt x="6632179" y="544326"/>
                        </a:cubicBezTo>
                        <a:cubicBezTo>
                          <a:pt x="6655900" y="791469"/>
                          <a:pt x="6611465" y="879308"/>
                          <a:pt x="6632179" y="1031355"/>
                        </a:cubicBezTo>
                        <a:cubicBezTo>
                          <a:pt x="6652893" y="1183402"/>
                          <a:pt x="6576406" y="1386604"/>
                          <a:pt x="6632179" y="1604329"/>
                        </a:cubicBezTo>
                        <a:cubicBezTo>
                          <a:pt x="6687952" y="1822054"/>
                          <a:pt x="6625263" y="2050056"/>
                          <a:pt x="6632179" y="2177304"/>
                        </a:cubicBezTo>
                        <a:cubicBezTo>
                          <a:pt x="6639095" y="2304553"/>
                          <a:pt x="6564881" y="2589524"/>
                          <a:pt x="6632179" y="2864874"/>
                        </a:cubicBezTo>
                        <a:cubicBezTo>
                          <a:pt x="6365226" y="2912331"/>
                          <a:pt x="6277147" y="2838644"/>
                          <a:pt x="6013176" y="2864874"/>
                        </a:cubicBezTo>
                        <a:cubicBezTo>
                          <a:pt x="5749205" y="2891104"/>
                          <a:pt x="5654114" y="2806790"/>
                          <a:pt x="5460494" y="2864874"/>
                        </a:cubicBezTo>
                        <a:cubicBezTo>
                          <a:pt x="5266874" y="2922958"/>
                          <a:pt x="5282262" y="2859883"/>
                          <a:pt x="5106778" y="2864874"/>
                        </a:cubicBezTo>
                        <a:cubicBezTo>
                          <a:pt x="4931294" y="2869865"/>
                          <a:pt x="4893993" y="2822955"/>
                          <a:pt x="4686740" y="2864874"/>
                        </a:cubicBezTo>
                        <a:cubicBezTo>
                          <a:pt x="4479487" y="2906793"/>
                          <a:pt x="4227020" y="2792683"/>
                          <a:pt x="4001415" y="2864874"/>
                        </a:cubicBezTo>
                        <a:cubicBezTo>
                          <a:pt x="3775810" y="2937065"/>
                          <a:pt x="3590154" y="2864429"/>
                          <a:pt x="3448733" y="2864874"/>
                        </a:cubicBezTo>
                        <a:cubicBezTo>
                          <a:pt x="3307312" y="2865319"/>
                          <a:pt x="3112860" y="2837137"/>
                          <a:pt x="3028695" y="2864874"/>
                        </a:cubicBezTo>
                        <a:cubicBezTo>
                          <a:pt x="2944530" y="2892611"/>
                          <a:pt x="2728291" y="2828938"/>
                          <a:pt x="2476013" y="2864874"/>
                        </a:cubicBezTo>
                        <a:cubicBezTo>
                          <a:pt x="2223735" y="2900810"/>
                          <a:pt x="2198984" y="2857676"/>
                          <a:pt x="2122297" y="2864874"/>
                        </a:cubicBezTo>
                        <a:cubicBezTo>
                          <a:pt x="2045610" y="2872072"/>
                          <a:pt x="1943663" y="2849691"/>
                          <a:pt x="1768581" y="2864874"/>
                        </a:cubicBezTo>
                        <a:cubicBezTo>
                          <a:pt x="1593499" y="2880057"/>
                          <a:pt x="1412356" y="2817681"/>
                          <a:pt x="1215899" y="2864874"/>
                        </a:cubicBezTo>
                        <a:cubicBezTo>
                          <a:pt x="1019442" y="2912067"/>
                          <a:pt x="992222" y="2822881"/>
                          <a:pt x="795861" y="2864874"/>
                        </a:cubicBezTo>
                        <a:cubicBezTo>
                          <a:pt x="599500" y="2906867"/>
                          <a:pt x="282123" y="2815405"/>
                          <a:pt x="0" y="2864874"/>
                        </a:cubicBezTo>
                        <a:cubicBezTo>
                          <a:pt x="-54727" y="2725113"/>
                          <a:pt x="21693" y="2594321"/>
                          <a:pt x="0" y="2349197"/>
                        </a:cubicBezTo>
                        <a:cubicBezTo>
                          <a:pt x="-21693" y="2104073"/>
                          <a:pt x="54846" y="2094025"/>
                          <a:pt x="0" y="1862168"/>
                        </a:cubicBezTo>
                        <a:cubicBezTo>
                          <a:pt x="-54846" y="1630311"/>
                          <a:pt x="8952" y="1469333"/>
                          <a:pt x="0" y="1260545"/>
                        </a:cubicBezTo>
                        <a:cubicBezTo>
                          <a:pt x="-8952" y="1051757"/>
                          <a:pt x="61081" y="881061"/>
                          <a:pt x="0" y="744867"/>
                        </a:cubicBezTo>
                        <a:cubicBezTo>
                          <a:pt x="-61081" y="608673"/>
                          <a:pt x="22685" y="3137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>
              <a:defRPr sz="4000" b="0">
                <a:solidFill>
                  <a:srgbClr val="664B31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defRPr>
            </a:lvl1pPr>
            <a:lvl2pPr indent="0">
              <a:defRPr sz="11200" b="0">
                <a:latin typeface="+mn-lt"/>
                <a:ea typeface="+mn-ea"/>
                <a:cs typeface="+mn-cs"/>
              </a:defRPr>
            </a:lvl2pPr>
            <a:lvl3pPr indent="0">
              <a:defRPr sz="11200" b="0">
                <a:latin typeface="+mn-lt"/>
                <a:ea typeface="+mn-ea"/>
                <a:cs typeface="+mn-cs"/>
              </a:defRPr>
            </a:lvl3pPr>
            <a:lvl4pPr indent="0">
              <a:defRPr sz="11200" b="0">
                <a:latin typeface="+mn-lt"/>
                <a:ea typeface="+mn-ea"/>
                <a:cs typeface="+mn-cs"/>
              </a:defRPr>
            </a:lvl4pPr>
            <a:lvl5pPr indent="0">
              <a:defRPr sz="11200" b="0">
                <a:latin typeface="+mn-lt"/>
                <a:ea typeface="+mn-ea"/>
                <a:cs typeface="+mn-cs"/>
              </a:defRPr>
            </a:lvl5pPr>
            <a:lvl6pPr indent="0">
              <a:defRPr sz="11200" b="0">
                <a:latin typeface="+mn-lt"/>
                <a:ea typeface="+mn-ea"/>
                <a:cs typeface="+mn-cs"/>
              </a:defRPr>
            </a:lvl6pPr>
            <a:lvl7pPr indent="0">
              <a:defRPr sz="11200" b="0">
                <a:latin typeface="+mn-lt"/>
                <a:ea typeface="+mn-ea"/>
                <a:cs typeface="+mn-cs"/>
              </a:defRPr>
            </a:lvl7pPr>
            <a:lvl8pPr indent="0">
              <a:defRPr sz="11200" b="0">
                <a:latin typeface="+mn-lt"/>
                <a:ea typeface="+mn-ea"/>
                <a:cs typeface="+mn-cs"/>
              </a:defRPr>
            </a:lvl8pPr>
            <a:lvl9pPr indent="0">
              <a:defRPr sz="11200" b="0">
                <a:latin typeface="+mn-lt"/>
                <a:ea typeface="+mn-ea"/>
                <a:cs typeface="+mn-cs"/>
              </a:defRPr>
            </a:lvl9pPr>
          </a:lstStyle>
          <a:p>
            <a:r>
              <a:rPr lang="uk-UA" noProof="0" dirty="0"/>
              <a:t>до 120 тис. грн для1 групи</a:t>
            </a:r>
          </a:p>
          <a:p>
            <a:r>
              <a:rPr lang="uk-UA" noProof="0" dirty="0"/>
              <a:t>до 80 тис. грн для 2 групи</a:t>
            </a:r>
          </a:p>
        </p:txBody>
      </p:sp>
      <p:sp>
        <p:nvSpPr>
          <p:cNvPr id="46" name="Заголовок  про фiзичну…">
            <a:extLst>
              <a:ext uri="{FF2B5EF4-FFF2-40B4-BE49-F238E27FC236}">
                <a16:creationId xmlns:a16="http://schemas.microsoft.com/office/drawing/2014/main" id="{72B4C92E-6A6B-4E53-9CA3-FE823F3B7740}"/>
              </a:ext>
            </a:extLst>
          </p:cNvPr>
          <p:cNvSpPr txBox="1">
            <a:spLocks/>
          </p:cNvSpPr>
          <p:nvPr/>
        </p:nvSpPr>
        <p:spPr>
          <a:xfrm>
            <a:off x="1103017" y="10318019"/>
            <a:ext cx="6967071" cy="2393576"/>
          </a:xfrm>
          <a:prstGeom prst="rect">
            <a:avLst/>
          </a:prstGeom>
          <a:ln w="85725" cap="sq" cmpd="sng">
            <a:solidFill>
              <a:srgbClr val="CE6414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6632179"/>
                      <a:gd name="connsiteY0" fmla="*/ 0 h 2864874"/>
                      <a:gd name="connsiteX1" fmla="*/ 685325 w 6632179"/>
                      <a:gd name="connsiteY1" fmla="*/ 0 h 2864874"/>
                      <a:gd name="connsiteX2" fmla="*/ 1105363 w 6632179"/>
                      <a:gd name="connsiteY2" fmla="*/ 0 h 2864874"/>
                      <a:gd name="connsiteX3" fmla="*/ 1724367 w 6632179"/>
                      <a:gd name="connsiteY3" fmla="*/ 0 h 2864874"/>
                      <a:gd name="connsiteX4" fmla="*/ 2144405 w 6632179"/>
                      <a:gd name="connsiteY4" fmla="*/ 0 h 2864874"/>
                      <a:gd name="connsiteX5" fmla="*/ 2697086 w 6632179"/>
                      <a:gd name="connsiteY5" fmla="*/ 0 h 2864874"/>
                      <a:gd name="connsiteX6" fmla="*/ 3316090 w 6632179"/>
                      <a:gd name="connsiteY6" fmla="*/ 0 h 2864874"/>
                      <a:gd name="connsiteX7" fmla="*/ 3669806 w 6632179"/>
                      <a:gd name="connsiteY7" fmla="*/ 0 h 2864874"/>
                      <a:gd name="connsiteX8" fmla="*/ 4023522 w 6632179"/>
                      <a:gd name="connsiteY8" fmla="*/ 0 h 2864874"/>
                      <a:gd name="connsiteX9" fmla="*/ 4708847 w 6632179"/>
                      <a:gd name="connsiteY9" fmla="*/ 0 h 2864874"/>
                      <a:gd name="connsiteX10" fmla="*/ 5261529 w 6632179"/>
                      <a:gd name="connsiteY10" fmla="*/ 0 h 2864874"/>
                      <a:gd name="connsiteX11" fmla="*/ 5615245 w 6632179"/>
                      <a:gd name="connsiteY11" fmla="*/ 0 h 2864874"/>
                      <a:gd name="connsiteX12" fmla="*/ 6632179 w 6632179"/>
                      <a:gd name="connsiteY12" fmla="*/ 0 h 2864874"/>
                      <a:gd name="connsiteX13" fmla="*/ 6632179 w 6632179"/>
                      <a:gd name="connsiteY13" fmla="*/ 630272 h 2864874"/>
                      <a:gd name="connsiteX14" fmla="*/ 6632179 w 6632179"/>
                      <a:gd name="connsiteY14" fmla="*/ 1145950 h 2864874"/>
                      <a:gd name="connsiteX15" fmla="*/ 6632179 w 6632179"/>
                      <a:gd name="connsiteY15" fmla="*/ 1718924 h 2864874"/>
                      <a:gd name="connsiteX16" fmla="*/ 6632179 w 6632179"/>
                      <a:gd name="connsiteY16" fmla="*/ 2205953 h 2864874"/>
                      <a:gd name="connsiteX17" fmla="*/ 6632179 w 6632179"/>
                      <a:gd name="connsiteY17" fmla="*/ 2864874 h 2864874"/>
                      <a:gd name="connsiteX18" fmla="*/ 6079497 w 6632179"/>
                      <a:gd name="connsiteY18" fmla="*/ 2864874 h 2864874"/>
                      <a:gd name="connsiteX19" fmla="*/ 5460494 w 6632179"/>
                      <a:gd name="connsiteY19" fmla="*/ 2864874 h 2864874"/>
                      <a:gd name="connsiteX20" fmla="*/ 4841491 w 6632179"/>
                      <a:gd name="connsiteY20" fmla="*/ 2864874 h 2864874"/>
                      <a:gd name="connsiteX21" fmla="*/ 4421453 w 6632179"/>
                      <a:gd name="connsiteY21" fmla="*/ 2864874 h 2864874"/>
                      <a:gd name="connsiteX22" fmla="*/ 3736128 w 6632179"/>
                      <a:gd name="connsiteY22" fmla="*/ 2864874 h 2864874"/>
                      <a:gd name="connsiteX23" fmla="*/ 3183446 w 6632179"/>
                      <a:gd name="connsiteY23" fmla="*/ 2864874 h 2864874"/>
                      <a:gd name="connsiteX24" fmla="*/ 2829730 w 6632179"/>
                      <a:gd name="connsiteY24" fmla="*/ 2864874 h 2864874"/>
                      <a:gd name="connsiteX25" fmla="*/ 2277048 w 6632179"/>
                      <a:gd name="connsiteY25" fmla="*/ 2864874 h 2864874"/>
                      <a:gd name="connsiteX26" fmla="*/ 1790688 w 6632179"/>
                      <a:gd name="connsiteY26" fmla="*/ 2864874 h 2864874"/>
                      <a:gd name="connsiteX27" fmla="*/ 1304329 w 6632179"/>
                      <a:gd name="connsiteY27" fmla="*/ 2864874 h 2864874"/>
                      <a:gd name="connsiteX28" fmla="*/ 817969 w 6632179"/>
                      <a:gd name="connsiteY28" fmla="*/ 2864874 h 2864874"/>
                      <a:gd name="connsiteX29" fmla="*/ 0 w 6632179"/>
                      <a:gd name="connsiteY29" fmla="*/ 2864874 h 2864874"/>
                      <a:gd name="connsiteX30" fmla="*/ 0 w 6632179"/>
                      <a:gd name="connsiteY30" fmla="*/ 2263250 h 2864874"/>
                      <a:gd name="connsiteX31" fmla="*/ 0 w 6632179"/>
                      <a:gd name="connsiteY31" fmla="*/ 1718924 h 2864874"/>
                      <a:gd name="connsiteX32" fmla="*/ 0 w 6632179"/>
                      <a:gd name="connsiteY32" fmla="*/ 1231896 h 2864874"/>
                      <a:gd name="connsiteX33" fmla="*/ 0 w 6632179"/>
                      <a:gd name="connsiteY33" fmla="*/ 687570 h 2864874"/>
                      <a:gd name="connsiteX34" fmla="*/ 0 w 6632179"/>
                      <a:gd name="connsiteY34" fmla="*/ 0 h 2864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6632179" h="2864874" fill="none" extrusionOk="0">
                        <a:moveTo>
                          <a:pt x="0" y="0"/>
                        </a:moveTo>
                        <a:cubicBezTo>
                          <a:pt x="160170" y="-3439"/>
                          <a:pt x="356723" y="63460"/>
                          <a:pt x="685325" y="0"/>
                        </a:cubicBezTo>
                        <a:cubicBezTo>
                          <a:pt x="1013928" y="-63460"/>
                          <a:pt x="986961" y="18321"/>
                          <a:pt x="1105363" y="0"/>
                        </a:cubicBezTo>
                        <a:cubicBezTo>
                          <a:pt x="1223765" y="-18321"/>
                          <a:pt x="1510265" y="1342"/>
                          <a:pt x="1724367" y="0"/>
                        </a:cubicBezTo>
                        <a:cubicBezTo>
                          <a:pt x="1938469" y="-1342"/>
                          <a:pt x="2005088" y="24457"/>
                          <a:pt x="2144405" y="0"/>
                        </a:cubicBezTo>
                        <a:cubicBezTo>
                          <a:pt x="2283722" y="-24457"/>
                          <a:pt x="2581079" y="41919"/>
                          <a:pt x="2697086" y="0"/>
                        </a:cubicBezTo>
                        <a:cubicBezTo>
                          <a:pt x="2813093" y="-41919"/>
                          <a:pt x="3061257" y="26678"/>
                          <a:pt x="3316090" y="0"/>
                        </a:cubicBezTo>
                        <a:cubicBezTo>
                          <a:pt x="3570923" y="-26678"/>
                          <a:pt x="3494229" y="20088"/>
                          <a:pt x="3669806" y="0"/>
                        </a:cubicBezTo>
                        <a:cubicBezTo>
                          <a:pt x="3845383" y="-20088"/>
                          <a:pt x="3913398" y="26164"/>
                          <a:pt x="4023522" y="0"/>
                        </a:cubicBezTo>
                        <a:cubicBezTo>
                          <a:pt x="4133646" y="-26164"/>
                          <a:pt x="4535138" y="23940"/>
                          <a:pt x="4708847" y="0"/>
                        </a:cubicBezTo>
                        <a:cubicBezTo>
                          <a:pt x="4882557" y="-23940"/>
                          <a:pt x="5093411" y="40434"/>
                          <a:pt x="5261529" y="0"/>
                        </a:cubicBezTo>
                        <a:cubicBezTo>
                          <a:pt x="5429647" y="-40434"/>
                          <a:pt x="5521281" y="37428"/>
                          <a:pt x="5615245" y="0"/>
                        </a:cubicBezTo>
                        <a:cubicBezTo>
                          <a:pt x="5709209" y="-37428"/>
                          <a:pt x="6129352" y="68699"/>
                          <a:pt x="6632179" y="0"/>
                        </a:cubicBezTo>
                        <a:cubicBezTo>
                          <a:pt x="6638381" y="273984"/>
                          <a:pt x="6619261" y="477614"/>
                          <a:pt x="6632179" y="630272"/>
                        </a:cubicBezTo>
                        <a:cubicBezTo>
                          <a:pt x="6645097" y="782930"/>
                          <a:pt x="6608668" y="958779"/>
                          <a:pt x="6632179" y="1145950"/>
                        </a:cubicBezTo>
                        <a:cubicBezTo>
                          <a:pt x="6655690" y="1333121"/>
                          <a:pt x="6564479" y="1478917"/>
                          <a:pt x="6632179" y="1718924"/>
                        </a:cubicBezTo>
                        <a:cubicBezTo>
                          <a:pt x="6699879" y="1958931"/>
                          <a:pt x="6584907" y="2025999"/>
                          <a:pt x="6632179" y="2205953"/>
                        </a:cubicBezTo>
                        <a:cubicBezTo>
                          <a:pt x="6679451" y="2385907"/>
                          <a:pt x="6594561" y="2560770"/>
                          <a:pt x="6632179" y="2864874"/>
                        </a:cubicBezTo>
                        <a:cubicBezTo>
                          <a:pt x="6460025" y="2885296"/>
                          <a:pt x="6225057" y="2847152"/>
                          <a:pt x="6079497" y="2864874"/>
                        </a:cubicBezTo>
                        <a:cubicBezTo>
                          <a:pt x="5933937" y="2882596"/>
                          <a:pt x="5637201" y="2853650"/>
                          <a:pt x="5460494" y="2864874"/>
                        </a:cubicBezTo>
                        <a:cubicBezTo>
                          <a:pt x="5283787" y="2876098"/>
                          <a:pt x="5147980" y="2837288"/>
                          <a:pt x="4841491" y="2864874"/>
                        </a:cubicBezTo>
                        <a:cubicBezTo>
                          <a:pt x="4535002" y="2892460"/>
                          <a:pt x="4560099" y="2864637"/>
                          <a:pt x="4421453" y="2864874"/>
                        </a:cubicBezTo>
                        <a:cubicBezTo>
                          <a:pt x="4282807" y="2865111"/>
                          <a:pt x="3938802" y="2830488"/>
                          <a:pt x="3736128" y="2864874"/>
                        </a:cubicBezTo>
                        <a:cubicBezTo>
                          <a:pt x="3533455" y="2899260"/>
                          <a:pt x="3310329" y="2844698"/>
                          <a:pt x="3183446" y="2864874"/>
                        </a:cubicBezTo>
                        <a:cubicBezTo>
                          <a:pt x="3056563" y="2885050"/>
                          <a:pt x="2966510" y="2853450"/>
                          <a:pt x="2829730" y="2864874"/>
                        </a:cubicBezTo>
                        <a:cubicBezTo>
                          <a:pt x="2692950" y="2876298"/>
                          <a:pt x="2447648" y="2851828"/>
                          <a:pt x="2277048" y="2864874"/>
                        </a:cubicBezTo>
                        <a:cubicBezTo>
                          <a:pt x="2106448" y="2877920"/>
                          <a:pt x="1952307" y="2846767"/>
                          <a:pt x="1790688" y="2864874"/>
                        </a:cubicBezTo>
                        <a:cubicBezTo>
                          <a:pt x="1629069" y="2882981"/>
                          <a:pt x="1455000" y="2841609"/>
                          <a:pt x="1304329" y="2864874"/>
                        </a:cubicBezTo>
                        <a:cubicBezTo>
                          <a:pt x="1153658" y="2888139"/>
                          <a:pt x="988669" y="2841699"/>
                          <a:pt x="817969" y="2864874"/>
                        </a:cubicBezTo>
                        <a:cubicBezTo>
                          <a:pt x="647269" y="2888049"/>
                          <a:pt x="233211" y="2814590"/>
                          <a:pt x="0" y="2864874"/>
                        </a:cubicBezTo>
                        <a:cubicBezTo>
                          <a:pt x="-24081" y="2738515"/>
                          <a:pt x="51238" y="2554275"/>
                          <a:pt x="0" y="2263250"/>
                        </a:cubicBezTo>
                        <a:cubicBezTo>
                          <a:pt x="-51238" y="1972225"/>
                          <a:pt x="61329" y="1928519"/>
                          <a:pt x="0" y="1718924"/>
                        </a:cubicBezTo>
                        <a:cubicBezTo>
                          <a:pt x="-61329" y="1509329"/>
                          <a:pt x="14366" y="1414604"/>
                          <a:pt x="0" y="1231896"/>
                        </a:cubicBezTo>
                        <a:cubicBezTo>
                          <a:pt x="-14366" y="1049188"/>
                          <a:pt x="58534" y="872467"/>
                          <a:pt x="0" y="687570"/>
                        </a:cubicBezTo>
                        <a:cubicBezTo>
                          <a:pt x="-58534" y="502673"/>
                          <a:pt x="32744" y="150878"/>
                          <a:pt x="0" y="0"/>
                        </a:cubicBezTo>
                        <a:close/>
                      </a:path>
                      <a:path w="6632179" h="2864874" stroke="0" extrusionOk="0">
                        <a:moveTo>
                          <a:pt x="0" y="0"/>
                        </a:moveTo>
                        <a:cubicBezTo>
                          <a:pt x="178058" y="-54301"/>
                          <a:pt x="312473" y="25446"/>
                          <a:pt x="486360" y="0"/>
                        </a:cubicBezTo>
                        <a:cubicBezTo>
                          <a:pt x="660247" y="-25446"/>
                          <a:pt x="755886" y="5136"/>
                          <a:pt x="840076" y="0"/>
                        </a:cubicBezTo>
                        <a:cubicBezTo>
                          <a:pt x="924266" y="-5136"/>
                          <a:pt x="1217306" y="52262"/>
                          <a:pt x="1525401" y="0"/>
                        </a:cubicBezTo>
                        <a:cubicBezTo>
                          <a:pt x="1833496" y="-52262"/>
                          <a:pt x="1852931" y="9347"/>
                          <a:pt x="2011761" y="0"/>
                        </a:cubicBezTo>
                        <a:cubicBezTo>
                          <a:pt x="2170591" y="-9347"/>
                          <a:pt x="2269461" y="2444"/>
                          <a:pt x="2498121" y="0"/>
                        </a:cubicBezTo>
                        <a:cubicBezTo>
                          <a:pt x="2726781" y="-2444"/>
                          <a:pt x="2928226" y="11269"/>
                          <a:pt x="3183446" y="0"/>
                        </a:cubicBezTo>
                        <a:cubicBezTo>
                          <a:pt x="3438666" y="-11269"/>
                          <a:pt x="3493450" y="25616"/>
                          <a:pt x="3603484" y="0"/>
                        </a:cubicBezTo>
                        <a:cubicBezTo>
                          <a:pt x="3713518" y="-25616"/>
                          <a:pt x="4146393" y="23964"/>
                          <a:pt x="4288809" y="0"/>
                        </a:cubicBezTo>
                        <a:cubicBezTo>
                          <a:pt x="4431225" y="-23964"/>
                          <a:pt x="4757814" y="23584"/>
                          <a:pt x="4974134" y="0"/>
                        </a:cubicBezTo>
                        <a:cubicBezTo>
                          <a:pt x="5190455" y="-23584"/>
                          <a:pt x="5269714" y="2489"/>
                          <a:pt x="5526816" y="0"/>
                        </a:cubicBezTo>
                        <a:cubicBezTo>
                          <a:pt x="5783918" y="-2489"/>
                          <a:pt x="6128625" y="33574"/>
                          <a:pt x="6632179" y="0"/>
                        </a:cubicBezTo>
                        <a:cubicBezTo>
                          <a:pt x="6655231" y="200960"/>
                          <a:pt x="6608458" y="297183"/>
                          <a:pt x="6632179" y="544326"/>
                        </a:cubicBezTo>
                        <a:cubicBezTo>
                          <a:pt x="6655900" y="791469"/>
                          <a:pt x="6611465" y="879308"/>
                          <a:pt x="6632179" y="1031355"/>
                        </a:cubicBezTo>
                        <a:cubicBezTo>
                          <a:pt x="6652893" y="1183402"/>
                          <a:pt x="6576406" y="1386604"/>
                          <a:pt x="6632179" y="1604329"/>
                        </a:cubicBezTo>
                        <a:cubicBezTo>
                          <a:pt x="6687952" y="1822054"/>
                          <a:pt x="6625263" y="2050056"/>
                          <a:pt x="6632179" y="2177304"/>
                        </a:cubicBezTo>
                        <a:cubicBezTo>
                          <a:pt x="6639095" y="2304553"/>
                          <a:pt x="6564881" y="2589524"/>
                          <a:pt x="6632179" y="2864874"/>
                        </a:cubicBezTo>
                        <a:cubicBezTo>
                          <a:pt x="6365226" y="2912331"/>
                          <a:pt x="6277147" y="2838644"/>
                          <a:pt x="6013176" y="2864874"/>
                        </a:cubicBezTo>
                        <a:cubicBezTo>
                          <a:pt x="5749205" y="2891104"/>
                          <a:pt x="5654114" y="2806790"/>
                          <a:pt x="5460494" y="2864874"/>
                        </a:cubicBezTo>
                        <a:cubicBezTo>
                          <a:pt x="5266874" y="2922958"/>
                          <a:pt x="5282262" y="2859883"/>
                          <a:pt x="5106778" y="2864874"/>
                        </a:cubicBezTo>
                        <a:cubicBezTo>
                          <a:pt x="4931294" y="2869865"/>
                          <a:pt x="4893993" y="2822955"/>
                          <a:pt x="4686740" y="2864874"/>
                        </a:cubicBezTo>
                        <a:cubicBezTo>
                          <a:pt x="4479487" y="2906793"/>
                          <a:pt x="4227020" y="2792683"/>
                          <a:pt x="4001415" y="2864874"/>
                        </a:cubicBezTo>
                        <a:cubicBezTo>
                          <a:pt x="3775810" y="2937065"/>
                          <a:pt x="3590154" y="2864429"/>
                          <a:pt x="3448733" y="2864874"/>
                        </a:cubicBezTo>
                        <a:cubicBezTo>
                          <a:pt x="3307312" y="2865319"/>
                          <a:pt x="3112860" y="2837137"/>
                          <a:pt x="3028695" y="2864874"/>
                        </a:cubicBezTo>
                        <a:cubicBezTo>
                          <a:pt x="2944530" y="2892611"/>
                          <a:pt x="2728291" y="2828938"/>
                          <a:pt x="2476013" y="2864874"/>
                        </a:cubicBezTo>
                        <a:cubicBezTo>
                          <a:pt x="2223735" y="2900810"/>
                          <a:pt x="2198984" y="2857676"/>
                          <a:pt x="2122297" y="2864874"/>
                        </a:cubicBezTo>
                        <a:cubicBezTo>
                          <a:pt x="2045610" y="2872072"/>
                          <a:pt x="1943663" y="2849691"/>
                          <a:pt x="1768581" y="2864874"/>
                        </a:cubicBezTo>
                        <a:cubicBezTo>
                          <a:pt x="1593499" y="2880057"/>
                          <a:pt x="1412356" y="2817681"/>
                          <a:pt x="1215899" y="2864874"/>
                        </a:cubicBezTo>
                        <a:cubicBezTo>
                          <a:pt x="1019442" y="2912067"/>
                          <a:pt x="992222" y="2822881"/>
                          <a:pt x="795861" y="2864874"/>
                        </a:cubicBezTo>
                        <a:cubicBezTo>
                          <a:pt x="599500" y="2906867"/>
                          <a:pt x="282123" y="2815405"/>
                          <a:pt x="0" y="2864874"/>
                        </a:cubicBezTo>
                        <a:cubicBezTo>
                          <a:pt x="-54727" y="2725113"/>
                          <a:pt x="21693" y="2594321"/>
                          <a:pt x="0" y="2349197"/>
                        </a:cubicBezTo>
                        <a:cubicBezTo>
                          <a:pt x="-21693" y="2104073"/>
                          <a:pt x="54846" y="2094025"/>
                          <a:pt x="0" y="1862168"/>
                        </a:cubicBezTo>
                        <a:cubicBezTo>
                          <a:pt x="-54846" y="1630311"/>
                          <a:pt x="8952" y="1469333"/>
                          <a:pt x="0" y="1260545"/>
                        </a:cubicBezTo>
                        <a:cubicBezTo>
                          <a:pt x="-8952" y="1051757"/>
                          <a:pt x="61081" y="881061"/>
                          <a:pt x="0" y="744867"/>
                        </a:cubicBezTo>
                        <a:cubicBezTo>
                          <a:pt x="-61081" y="608673"/>
                          <a:pt x="22685" y="3137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lvl="0"/>
            <a:r>
              <a:rPr lang="uk-UA" sz="7200" b="1" kern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11</a:t>
            </a:r>
          </a:p>
          <a:p>
            <a:pPr lvl="0"/>
            <a:r>
              <a:rPr lang="uk-UA" sz="4000" noProof="0" dirty="0">
                <a:solidFill>
                  <a:srgbClr val="664B31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людей з інвалідністю</a:t>
            </a:r>
          </a:p>
          <a:p>
            <a:pPr lvl="0"/>
            <a:endParaRPr lang="uk-UA" sz="4000" noProof="0" dirty="0">
              <a:solidFill>
                <a:srgbClr val="664B31"/>
              </a:solidFill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кутник 46">
            <a:extLst>
              <a:ext uri="{FF2B5EF4-FFF2-40B4-BE49-F238E27FC236}">
                <a16:creationId xmlns:a16="http://schemas.microsoft.com/office/drawing/2014/main" id="{400E55E4-56EC-4B5F-A9BA-91070B2749A8}"/>
              </a:ext>
            </a:extLst>
          </p:cNvPr>
          <p:cNvSpPr/>
          <p:nvPr/>
        </p:nvSpPr>
        <p:spPr>
          <a:xfrm>
            <a:off x="2780522" y="9175650"/>
            <a:ext cx="20154123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733" noProof="0" dirty="0">
                <a:solidFill>
                  <a:srgbClr val="E65D0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РОБОТОДАВЦІ ОТРИМАЛИ ДОПОМОГУ </a:t>
            </a:r>
            <a:r>
              <a:rPr lang="uk-UA" sz="3733" dirty="0">
                <a:solidFill>
                  <a:srgbClr val="E65D0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ЗА ПРАЦЕВЛАШТУВАННЯ</a:t>
            </a:r>
            <a:r>
              <a:rPr lang="uk-UA" sz="3733" noProof="0" dirty="0">
                <a:solidFill>
                  <a:srgbClr val="E65D0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8" name="Заголовок  про фiзичну…">
            <a:extLst>
              <a:ext uri="{FF2B5EF4-FFF2-40B4-BE49-F238E27FC236}">
                <a16:creationId xmlns:a16="http://schemas.microsoft.com/office/drawing/2014/main" id="{02B64C96-074B-43BA-8400-B20663EF5939}"/>
              </a:ext>
            </a:extLst>
          </p:cNvPr>
          <p:cNvSpPr txBox="1">
            <a:spLocks/>
          </p:cNvSpPr>
          <p:nvPr/>
        </p:nvSpPr>
        <p:spPr>
          <a:xfrm>
            <a:off x="8988425" y="10309412"/>
            <a:ext cx="7781671" cy="2393576"/>
          </a:xfrm>
          <a:prstGeom prst="rect">
            <a:avLst/>
          </a:prstGeom>
          <a:ln w="85725" cap="sq" cmpd="sng">
            <a:solidFill>
              <a:srgbClr val="CE6414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6632179"/>
                      <a:gd name="connsiteY0" fmla="*/ 0 h 2864874"/>
                      <a:gd name="connsiteX1" fmla="*/ 685325 w 6632179"/>
                      <a:gd name="connsiteY1" fmla="*/ 0 h 2864874"/>
                      <a:gd name="connsiteX2" fmla="*/ 1105363 w 6632179"/>
                      <a:gd name="connsiteY2" fmla="*/ 0 h 2864874"/>
                      <a:gd name="connsiteX3" fmla="*/ 1724367 w 6632179"/>
                      <a:gd name="connsiteY3" fmla="*/ 0 h 2864874"/>
                      <a:gd name="connsiteX4" fmla="*/ 2144405 w 6632179"/>
                      <a:gd name="connsiteY4" fmla="*/ 0 h 2864874"/>
                      <a:gd name="connsiteX5" fmla="*/ 2697086 w 6632179"/>
                      <a:gd name="connsiteY5" fmla="*/ 0 h 2864874"/>
                      <a:gd name="connsiteX6" fmla="*/ 3316090 w 6632179"/>
                      <a:gd name="connsiteY6" fmla="*/ 0 h 2864874"/>
                      <a:gd name="connsiteX7" fmla="*/ 3669806 w 6632179"/>
                      <a:gd name="connsiteY7" fmla="*/ 0 h 2864874"/>
                      <a:gd name="connsiteX8" fmla="*/ 4023522 w 6632179"/>
                      <a:gd name="connsiteY8" fmla="*/ 0 h 2864874"/>
                      <a:gd name="connsiteX9" fmla="*/ 4708847 w 6632179"/>
                      <a:gd name="connsiteY9" fmla="*/ 0 h 2864874"/>
                      <a:gd name="connsiteX10" fmla="*/ 5261529 w 6632179"/>
                      <a:gd name="connsiteY10" fmla="*/ 0 h 2864874"/>
                      <a:gd name="connsiteX11" fmla="*/ 5615245 w 6632179"/>
                      <a:gd name="connsiteY11" fmla="*/ 0 h 2864874"/>
                      <a:gd name="connsiteX12" fmla="*/ 6632179 w 6632179"/>
                      <a:gd name="connsiteY12" fmla="*/ 0 h 2864874"/>
                      <a:gd name="connsiteX13" fmla="*/ 6632179 w 6632179"/>
                      <a:gd name="connsiteY13" fmla="*/ 630272 h 2864874"/>
                      <a:gd name="connsiteX14" fmla="*/ 6632179 w 6632179"/>
                      <a:gd name="connsiteY14" fmla="*/ 1145950 h 2864874"/>
                      <a:gd name="connsiteX15" fmla="*/ 6632179 w 6632179"/>
                      <a:gd name="connsiteY15" fmla="*/ 1718924 h 2864874"/>
                      <a:gd name="connsiteX16" fmla="*/ 6632179 w 6632179"/>
                      <a:gd name="connsiteY16" fmla="*/ 2205953 h 2864874"/>
                      <a:gd name="connsiteX17" fmla="*/ 6632179 w 6632179"/>
                      <a:gd name="connsiteY17" fmla="*/ 2864874 h 2864874"/>
                      <a:gd name="connsiteX18" fmla="*/ 6079497 w 6632179"/>
                      <a:gd name="connsiteY18" fmla="*/ 2864874 h 2864874"/>
                      <a:gd name="connsiteX19" fmla="*/ 5460494 w 6632179"/>
                      <a:gd name="connsiteY19" fmla="*/ 2864874 h 2864874"/>
                      <a:gd name="connsiteX20" fmla="*/ 4841491 w 6632179"/>
                      <a:gd name="connsiteY20" fmla="*/ 2864874 h 2864874"/>
                      <a:gd name="connsiteX21" fmla="*/ 4421453 w 6632179"/>
                      <a:gd name="connsiteY21" fmla="*/ 2864874 h 2864874"/>
                      <a:gd name="connsiteX22" fmla="*/ 3736128 w 6632179"/>
                      <a:gd name="connsiteY22" fmla="*/ 2864874 h 2864874"/>
                      <a:gd name="connsiteX23" fmla="*/ 3183446 w 6632179"/>
                      <a:gd name="connsiteY23" fmla="*/ 2864874 h 2864874"/>
                      <a:gd name="connsiteX24" fmla="*/ 2829730 w 6632179"/>
                      <a:gd name="connsiteY24" fmla="*/ 2864874 h 2864874"/>
                      <a:gd name="connsiteX25" fmla="*/ 2277048 w 6632179"/>
                      <a:gd name="connsiteY25" fmla="*/ 2864874 h 2864874"/>
                      <a:gd name="connsiteX26" fmla="*/ 1790688 w 6632179"/>
                      <a:gd name="connsiteY26" fmla="*/ 2864874 h 2864874"/>
                      <a:gd name="connsiteX27" fmla="*/ 1304329 w 6632179"/>
                      <a:gd name="connsiteY27" fmla="*/ 2864874 h 2864874"/>
                      <a:gd name="connsiteX28" fmla="*/ 817969 w 6632179"/>
                      <a:gd name="connsiteY28" fmla="*/ 2864874 h 2864874"/>
                      <a:gd name="connsiteX29" fmla="*/ 0 w 6632179"/>
                      <a:gd name="connsiteY29" fmla="*/ 2864874 h 2864874"/>
                      <a:gd name="connsiteX30" fmla="*/ 0 w 6632179"/>
                      <a:gd name="connsiteY30" fmla="*/ 2263250 h 2864874"/>
                      <a:gd name="connsiteX31" fmla="*/ 0 w 6632179"/>
                      <a:gd name="connsiteY31" fmla="*/ 1718924 h 2864874"/>
                      <a:gd name="connsiteX32" fmla="*/ 0 w 6632179"/>
                      <a:gd name="connsiteY32" fmla="*/ 1231896 h 2864874"/>
                      <a:gd name="connsiteX33" fmla="*/ 0 w 6632179"/>
                      <a:gd name="connsiteY33" fmla="*/ 687570 h 2864874"/>
                      <a:gd name="connsiteX34" fmla="*/ 0 w 6632179"/>
                      <a:gd name="connsiteY34" fmla="*/ 0 h 2864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6632179" h="2864874" fill="none" extrusionOk="0">
                        <a:moveTo>
                          <a:pt x="0" y="0"/>
                        </a:moveTo>
                        <a:cubicBezTo>
                          <a:pt x="160170" y="-3439"/>
                          <a:pt x="356723" y="63460"/>
                          <a:pt x="685325" y="0"/>
                        </a:cubicBezTo>
                        <a:cubicBezTo>
                          <a:pt x="1013928" y="-63460"/>
                          <a:pt x="986961" y="18321"/>
                          <a:pt x="1105363" y="0"/>
                        </a:cubicBezTo>
                        <a:cubicBezTo>
                          <a:pt x="1223765" y="-18321"/>
                          <a:pt x="1510265" y="1342"/>
                          <a:pt x="1724367" y="0"/>
                        </a:cubicBezTo>
                        <a:cubicBezTo>
                          <a:pt x="1938469" y="-1342"/>
                          <a:pt x="2005088" y="24457"/>
                          <a:pt x="2144405" y="0"/>
                        </a:cubicBezTo>
                        <a:cubicBezTo>
                          <a:pt x="2283722" y="-24457"/>
                          <a:pt x="2581079" y="41919"/>
                          <a:pt x="2697086" y="0"/>
                        </a:cubicBezTo>
                        <a:cubicBezTo>
                          <a:pt x="2813093" y="-41919"/>
                          <a:pt x="3061257" y="26678"/>
                          <a:pt x="3316090" y="0"/>
                        </a:cubicBezTo>
                        <a:cubicBezTo>
                          <a:pt x="3570923" y="-26678"/>
                          <a:pt x="3494229" y="20088"/>
                          <a:pt x="3669806" y="0"/>
                        </a:cubicBezTo>
                        <a:cubicBezTo>
                          <a:pt x="3845383" y="-20088"/>
                          <a:pt x="3913398" y="26164"/>
                          <a:pt x="4023522" y="0"/>
                        </a:cubicBezTo>
                        <a:cubicBezTo>
                          <a:pt x="4133646" y="-26164"/>
                          <a:pt x="4535138" y="23940"/>
                          <a:pt x="4708847" y="0"/>
                        </a:cubicBezTo>
                        <a:cubicBezTo>
                          <a:pt x="4882557" y="-23940"/>
                          <a:pt x="5093411" y="40434"/>
                          <a:pt x="5261529" y="0"/>
                        </a:cubicBezTo>
                        <a:cubicBezTo>
                          <a:pt x="5429647" y="-40434"/>
                          <a:pt x="5521281" y="37428"/>
                          <a:pt x="5615245" y="0"/>
                        </a:cubicBezTo>
                        <a:cubicBezTo>
                          <a:pt x="5709209" y="-37428"/>
                          <a:pt x="6129352" y="68699"/>
                          <a:pt x="6632179" y="0"/>
                        </a:cubicBezTo>
                        <a:cubicBezTo>
                          <a:pt x="6638381" y="273984"/>
                          <a:pt x="6619261" y="477614"/>
                          <a:pt x="6632179" y="630272"/>
                        </a:cubicBezTo>
                        <a:cubicBezTo>
                          <a:pt x="6645097" y="782930"/>
                          <a:pt x="6608668" y="958779"/>
                          <a:pt x="6632179" y="1145950"/>
                        </a:cubicBezTo>
                        <a:cubicBezTo>
                          <a:pt x="6655690" y="1333121"/>
                          <a:pt x="6564479" y="1478917"/>
                          <a:pt x="6632179" y="1718924"/>
                        </a:cubicBezTo>
                        <a:cubicBezTo>
                          <a:pt x="6699879" y="1958931"/>
                          <a:pt x="6584907" y="2025999"/>
                          <a:pt x="6632179" y="2205953"/>
                        </a:cubicBezTo>
                        <a:cubicBezTo>
                          <a:pt x="6679451" y="2385907"/>
                          <a:pt x="6594561" y="2560770"/>
                          <a:pt x="6632179" y="2864874"/>
                        </a:cubicBezTo>
                        <a:cubicBezTo>
                          <a:pt x="6460025" y="2885296"/>
                          <a:pt x="6225057" y="2847152"/>
                          <a:pt x="6079497" y="2864874"/>
                        </a:cubicBezTo>
                        <a:cubicBezTo>
                          <a:pt x="5933937" y="2882596"/>
                          <a:pt x="5637201" y="2853650"/>
                          <a:pt x="5460494" y="2864874"/>
                        </a:cubicBezTo>
                        <a:cubicBezTo>
                          <a:pt x="5283787" y="2876098"/>
                          <a:pt x="5147980" y="2837288"/>
                          <a:pt x="4841491" y="2864874"/>
                        </a:cubicBezTo>
                        <a:cubicBezTo>
                          <a:pt x="4535002" y="2892460"/>
                          <a:pt x="4560099" y="2864637"/>
                          <a:pt x="4421453" y="2864874"/>
                        </a:cubicBezTo>
                        <a:cubicBezTo>
                          <a:pt x="4282807" y="2865111"/>
                          <a:pt x="3938802" y="2830488"/>
                          <a:pt x="3736128" y="2864874"/>
                        </a:cubicBezTo>
                        <a:cubicBezTo>
                          <a:pt x="3533455" y="2899260"/>
                          <a:pt x="3310329" y="2844698"/>
                          <a:pt x="3183446" y="2864874"/>
                        </a:cubicBezTo>
                        <a:cubicBezTo>
                          <a:pt x="3056563" y="2885050"/>
                          <a:pt x="2966510" y="2853450"/>
                          <a:pt x="2829730" y="2864874"/>
                        </a:cubicBezTo>
                        <a:cubicBezTo>
                          <a:pt x="2692950" y="2876298"/>
                          <a:pt x="2447648" y="2851828"/>
                          <a:pt x="2277048" y="2864874"/>
                        </a:cubicBezTo>
                        <a:cubicBezTo>
                          <a:pt x="2106448" y="2877920"/>
                          <a:pt x="1952307" y="2846767"/>
                          <a:pt x="1790688" y="2864874"/>
                        </a:cubicBezTo>
                        <a:cubicBezTo>
                          <a:pt x="1629069" y="2882981"/>
                          <a:pt x="1455000" y="2841609"/>
                          <a:pt x="1304329" y="2864874"/>
                        </a:cubicBezTo>
                        <a:cubicBezTo>
                          <a:pt x="1153658" y="2888139"/>
                          <a:pt x="988669" y="2841699"/>
                          <a:pt x="817969" y="2864874"/>
                        </a:cubicBezTo>
                        <a:cubicBezTo>
                          <a:pt x="647269" y="2888049"/>
                          <a:pt x="233211" y="2814590"/>
                          <a:pt x="0" y="2864874"/>
                        </a:cubicBezTo>
                        <a:cubicBezTo>
                          <a:pt x="-24081" y="2738515"/>
                          <a:pt x="51238" y="2554275"/>
                          <a:pt x="0" y="2263250"/>
                        </a:cubicBezTo>
                        <a:cubicBezTo>
                          <a:pt x="-51238" y="1972225"/>
                          <a:pt x="61329" y="1928519"/>
                          <a:pt x="0" y="1718924"/>
                        </a:cubicBezTo>
                        <a:cubicBezTo>
                          <a:pt x="-61329" y="1509329"/>
                          <a:pt x="14366" y="1414604"/>
                          <a:pt x="0" y="1231896"/>
                        </a:cubicBezTo>
                        <a:cubicBezTo>
                          <a:pt x="-14366" y="1049188"/>
                          <a:pt x="58534" y="872467"/>
                          <a:pt x="0" y="687570"/>
                        </a:cubicBezTo>
                        <a:cubicBezTo>
                          <a:pt x="-58534" y="502673"/>
                          <a:pt x="32744" y="150878"/>
                          <a:pt x="0" y="0"/>
                        </a:cubicBezTo>
                        <a:close/>
                      </a:path>
                      <a:path w="6632179" h="2864874" stroke="0" extrusionOk="0">
                        <a:moveTo>
                          <a:pt x="0" y="0"/>
                        </a:moveTo>
                        <a:cubicBezTo>
                          <a:pt x="178058" y="-54301"/>
                          <a:pt x="312473" y="25446"/>
                          <a:pt x="486360" y="0"/>
                        </a:cubicBezTo>
                        <a:cubicBezTo>
                          <a:pt x="660247" y="-25446"/>
                          <a:pt x="755886" y="5136"/>
                          <a:pt x="840076" y="0"/>
                        </a:cubicBezTo>
                        <a:cubicBezTo>
                          <a:pt x="924266" y="-5136"/>
                          <a:pt x="1217306" y="52262"/>
                          <a:pt x="1525401" y="0"/>
                        </a:cubicBezTo>
                        <a:cubicBezTo>
                          <a:pt x="1833496" y="-52262"/>
                          <a:pt x="1852931" y="9347"/>
                          <a:pt x="2011761" y="0"/>
                        </a:cubicBezTo>
                        <a:cubicBezTo>
                          <a:pt x="2170591" y="-9347"/>
                          <a:pt x="2269461" y="2444"/>
                          <a:pt x="2498121" y="0"/>
                        </a:cubicBezTo>
                        <a:cubicBezTo>
                          <a:pt x="2726781" y="-2444"/>
                          <a:pt x="2928226" y="11269"/>
                          <a:pt x="3183446" y="0"/>
                        </a:cubicBezTo>
                        <a:cubicBezTo>
                          <a:pt x="3438666" y="-11269"/>
                          <a:pt x="3493450" y="25616"/>
                          <a:pt x="3603484" y="0"/>
                        </a:cubicBezTo>
                        <a:cubicBezTo>
                          <a:pt x="3713518" y="-25616"/>
                          <a:pt x="4146393" y="23964"/>
                          <a:pt x="4288809" y="0"/>
                        </a:cubicBezTo>
                        <a:cubicBezTo>
                          <a:pt x="4431225" y="-23964"/>
                          <a:pt x="4757814" y="23584"/>
                          <a:pt x="4974134" y="0"/>
                        </a:cubicBezTo>
                        <a:cubicBezTo>
                          <a:pt x="5190455" y="-23584"/>
                          <a:pt x="5269714" y="2489"/>
                          <a:pt x="5526816" y="0"/>
                        </a:cubicBezTo>
                        <a:cubicBezTo>
                          <a:pt x="5783918" y="-2489"/>
                          <a:pt x="6128625" y="33574"/>
                          <a:pt x="6632179" y="0"/>
                        </a:cubicBezTo>
                        <a:cubicBezTo>
                          <a:pt x="6655231" y="200960"/>
                          <a:pt x="6608458" y="297183"/>
                          <a:pt x="6632179" y="544326"/>
                        </a:cubicBezTo>
                        <a:cubicBezTo>
                          <a:pt x="6655900" y="791469"/>
                          <a:pt x="6611465" y="879308"/>
                          <a:pt x="6632179" y="1031355"/>
                        </a:cubicBezTo>
                        <a:cubicBezTo>
                          <a:pt x="6652893" y="1183402"/>
                          <a:pt x="6576406" y="1386604"/>
                          <a:pt x="6632179" y="1604329"/>
                        </a:cubicBezTo>
                        <a:cubicBezTo>
                          <a:pt x="6687952" y="1822054"/>
                          <a:pt x="6625263" y="2050056"/>
                          <a:pt x="6632179" y="2177304"/>
                        </a:cubicBezTo>
                        <a:cubicBezTo>
                          <a:pt x="6639095" y="2304553"/>
                          <a:pt x="6564881" y="2589524"/>
                          <a:pt x="6632179" y="2864874"/>
                        </a:cubicBezTo>
                        <a:cubicBezTo>
                          <a:pt x="6365226" y="2912331"/>
                          <a:pt x="6277147" y="2838644"/>
                          <a:pt x="6013176" y="2864874"/>
                        </a:cubicBezTo>
                        <a:cubicBezTo>
                          <a:pt x="5749205" y="2891104"/>
                          <a:pt x="5654114" y="2806790"/>
                          <a:pt x="5460494" y="2864874"/>
                        </a:cubicBezTo>
                        <a:cubicBezTo>
                          <a:pt x="5266874" y="2922958"/>
                          <a:pt x="5282262" y="2859883"/>
                          <a:pt x="5106778" y="2864874"/>
                        </a:cubicBezTo>
                        <a:cubicBezTo>
                          <a:pt x="4931294" y="2869865"/>
                          <a:pt x="4893993" y="2822955"/>
                          <a:pt x="4686740" y="2864874"/>
                        </a:cubicBezTo>
                        <a:cubicBezTo>
                          <a:pt x="4479487" y="2906793"/>
                          <a:pt x="4227020" y="2792683"/>
                          <a:pt x="4001415" y="2864874"/>
                        </a:cubicBezTo>
                        <a:cubicBezTo>
                          <a:pt x="3775810" y="2937065"/>
                          <a:pt x="3590154" y="2864429"/>
                          <a:pt x="3448733" y="2864874"/>
                        </a:cubicBezTo>
                        <a:cubicBezTo>
                          <a:pt x="3307312" y="2865319"/>
                          <a:pt x="3112860" y="2837137"/>
                          <a:pt x="3028695" y="2864874"/>
                        </a:cubicBezTo>
                        <a:cubicBezTo>
                          <a:pt x="2944530" y="2892611"/>
                          <a:pt x="2728291" y="2828938"/>
                          <a:pt x="2476013" y="2864874"/>
                        </a:cubicBezTo>
                        <a:cubicBezTo>
                          <a:pt x="2223735" y="2900810"/>
                          <a:pt x="2198984" y="2857676"/>
                          <a:pt x="2122297" y="2864874"/>
                        </a:cubicBezTo>
                        <a:cubicBezTo>
                          <a:pt x="2045610" y="2872072"/>
                          <a:pt x="1943663" y="2849691"/>
                          <a:pt x="1768581" y="2864874"/>
                        </a:cubicBezTo>
                        <a:cubicBezTo>
                          <a:pt x="1593499" y="2880057"/>
                          <a:pt x="1412356" y="2817681"/>
                          <a:pt x="1215899" y="2864874"/>
                        </a:cubicBezTo>
                        <a:cubicBezTo>
                          <a:pt x="1019442" y="2912067"/>
                          <a:pt x="992222" y="2822881"/>
                          <a:pt x="795861" y="2864874"/>
                        </a:cubicBezTo>
                        <a:cubicBezTo>
                          <a:pt x="599500" y="2906867"/>
                          <a:pt x="282123" y="2815405"/>
                          <a:pt x="0" y="2864874"/>
                        </a:cubicBezTo>
                        <a:cubicBezTo>
                          <a:pt x="-54727" y="2725113"/>
                          <a:pt x="21693" y="2594321"/>
                          <a:pt x="0" y="2349197"/>
                        </a:cubicBezTo>
                        <a:cubicBezTo>
                          <a:pt x="-21693" y="2104073"/>
                          <a:pt x="54846" y="2094025"/>
                          <a:pt x="0" y="1862168"/>
                        </a:cubicBezTo>
                        <a:cubicBezTo>
                          <a:pt x="-54846" y="1630311"/>
                          <a:pt x="8952" y="1469333"/>
                          <a:pt x="0" y="1260545"/>
                        </a:cubicBezTo>
                        <a:cubicBezTo>
                          <a:pt x="-8952" y="1051757"/>
                          <a:pt x="61081" y="881061"/>
                          <a:pt x="0" y="744867"/>
                        </a:cubicBezTo>
                        <a:cubicBezTo>
                          <a:pt x="-61081" y="608673"/>
                          <a:pt x="22685" y="3137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uk-UA" sz="7200" b="1" kern="120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18</a:t>
            </a:r>
            <a:endParaRPr lang="uk-UA" sz="7200" b="1" kern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lvl="0"/>
            <a:r>
              <a:rPr lang="uk-UA" sz="4000" noProof="0" dirty="0">
                <a:solidFill>
                  <a:srgbClr val="664B31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людей з інвалідністю</a:t>
            </a:r>
          </a:p>
          <a:p>
            <a:pPr lvl="0"/>
            <a:endParaRPr lang="uk-UA" sz="4000" noProof="0" dirty="0">
              <a:solidFill>
                <a:srgbClr val="664B31"/>
              </a:solidFill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1" name="Заголовок  про фiзичну…">
            <a:extLst>
              <a:ext uri="{FF2B5EF4-FFF2-40B4-BE49-F238E27FC236}">
                <a16:creationId xmlns:a16="http://schemas.microsoft.com/office/drawing/2014/main" id="{C6FEC8AB-2D1A-42E8-A8FB-A703015BEACF}"/>
              </a:ext>
            </a:extLst>
          </p:cNvPr>
          <p:cNvSpPr txBox="1">
            <a:spLocks/>
          </p:cNvSpPr>
          <p:nvPr/>
        </p:nvSpPr>
        <p:spPr>
          <a:xfrm>
            <a:off x="8988424" y="6712413"/>
            <a:ext cx="7854824" cy="2010963"/>
          </a:xfrm>
          <a:prstGeom prst="rect">
            <a:avLst/>
          </a:prstGeom>
          <a:ln w="85725" cap="sq" cmpd="sng">
            <a:solidFill>
              <a:srgbClr val="CE6414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6632179"/>
                      <a:gd name="connsiteY0" fmla="*/ 0 h 2864874"/>
                      <a:gd name="connsiteX1" fmla="*/ 685325 w 6632179"/>
                      <a:gd name="connsiteY1" fmla="*/ 0 h 2864874"/>
                      <a:gd name="connsiteX2" fmla="*/ 1105363 w 6632179"/>
                      <a:gd name="connsiteY2" fmla="*/ 0 h 2864874"/>
                      <a:gd name="connsiteX3" fmla="*/ 1724367 w 6632179"/>
                      <a:gd name="connsiteY3" fmla="*/ 0 h 2864874"/>
                      <a:gd name="connsiteX4" fmla="*/ 2144405 w 6632179"/>
                      <a:gd name="connsiteY4" fmla="*/ 0 h 2864874"/>
                      <a:gd name="connsiteX5" fmla="*/ 2697086 w 6632179"/>
                      <a:gd name="connsiteY5" fmla="*/ 0 h 2864874"/>
                      <a:gd name="connsiteX6" fmla="*/ 3316090 w 6632179"/>
                      <a:gd name="connsiteY6" fmla="*/ 0 h 2864874"/>
                      <a:gd name="connsiteX7" fmla="*/ 3669806 w 6632179"/>
                      <a:gd name="connsiteY7" fmla="*/ 0 h 2864874"/>
                      <a:gd name="connsiteX8" fmla="*/ 4023522 w 6632179"/>
                      <a:gd name="connsiteY8" fmla="*/ 0 h 2864874"/>
                      <a:gd name="connsiteX9" fmla="*/ 4708847 w 6632179"/>
                      <a:gd name="connsiteY9" fmla="*/ 0 h 2864874"/>
                      <a:gd name="connsiteX10" fmla="*/ 5261529 w 6632179"/>
                      <a:gd name="connsiteY10" fmla="*/ 0 h 2864874"/>
                      <a:gd name="connsiteX11" fmla="*/ 5615245 w 6632179"/>
                      <a:gd name="connsiteY11" fmla="*/ 0 h 2864874"/>
                      <a:gd name="connsiteX12" fmla="*/ 6632179 w 6632179"/>
                      <a:gd name="connsiteY12" fmla="*/ 0 h 2864874"/>
                      <a:gd name="connsiteX13" fmla="*/ 6632179 w 6632179"/>
                      <a:gd name="connsiteY13" fmla="*/ 630272 h 2864874"/>
                      <a:gd name="connsiteX14" fmla="*/ 6632179 w 6632179"/>
                      <a:gd name="connsiteY14" fmla="*/ 1145950 h 2864874"/>
                      <a:gd name="connsiteX15" fmla="*/ 6632179 w 6632179"/>
                      <a:gd name="connsiteY15" fmla="*/ 1718924 h 2864874"/>
                      <a:gd name="connsiteX16" fmla="*/ 6632179 w 6632179"/>
                      <a:gd name="connsiteY16" fmla="*/ 2205953 h 2864874"/>
                      <a:gd name="connsiteX17" fmla="*/ 6632179 w 6632179"/>
                      <a:gd name="connsiteY17" fmla="*/ 2864874 h 2864874"/>
                      <a:gd name="connsiteX18" fmla="*/ 6079497 w 6632179"/>
                      <a:gd name="connsiteY18" fmla="*/ 2864874 h 2864874"/>
                      <a:gd name="connsiteX19" fmla="*/ 5460494 w 6632179"/>
                      <a:gd name="connsiteY19" fmla="*/ 2864874 h 2864874"/>
                      <a:gd name="connsiteX20" fmla="*/ 4841491 w 6632179"/>
                      <a:gd name="connsiteY20" fmla="*/ 2864874 h 2864874"/>
                      <a:gd name="connsiteX21" fmla="*/ 4421453 w 6632179"/>
                      <a:gd name="connsiteY21" fmla="*/ 2864874 h 2864874"/>
                      <a:gd name="connsiteX22" fmla="*/ 3736128 w 6632179"/>
                      <a:gd name="connsiteY22" fmla="*/ 2864874 h 2864874"/>
                      <a:gd name="connsiteX23" fmla="*/ 3183446 w 6632179"/>
                      <a:gd name="connsiteY23" fmla="*/ 2864874 h 2864874"/>
                      <a:gd name="connsiteX24" fmla="*/ 2829730 w 6632179"/>
                      <a:gd name="connsiteY24" fmla="*/ 2864874 h 2864874"/>
                      <a:gd name="connsiteX25" fmla="*/ 2277048 w 6632179"/>
                      <a:gd name="connsiteY25" fmla="*/ 2864874 h 2864874"/>
                      <a:gd name="connsiteX26" fmla="*/ 1790688 w 6632179"/>
                      <a:gd name="connsiteY26" fmla="*/ 2864874 h 2864874"/>
                      <a:gd name="connsiteX27" fmla="*/ 1304329 w 6632179"/>
                      <a:gd name="connsiteY27" fmla="*/ 2864874 h 2864874"/>
                      <a:gd name="connsiteX28" fmla="*/ 817969 w 6632179"/>
                      <a:gd name="connsiteY28" fmla="*/ 2864874 h 2864874"/>
                      <a:gd name="connsiteX29" fmla="*/ 0 w 6632179"/>
                      <a:gd name="connsiteY29" fmla="*/ 2864874 h 2864874"/>
                      <a:gd name="connsiteX30" fmla="*/ 0 w 6632179"/>
                      <a:gd name="connsiteY30" fmla="*/ 2263250 h 2864874"/>
                      <a:gd name="connsiteX31" fmla="*/ 0 w 6632179"/>
                      <a:gd name="connsiteY31" fmla="*/ 1718924 h 2864874"/>
                      <a:gd name="connsiteX32" fmla="*/ 0 w 6632179"/>
                      <a:gd name="connsiteY32" fmla="*/ 1231896 h 2864874"/>
                      <a:gd name="connsiteX33" fmla="*/ 0 w 6632179"/>
                      <a:gd name="connsiteY33" fmla="*/ 687570 h 2864874"/>
                      <a:gd name="connsiteX34" fmla="*/ 0 w 6632179"/>
                      <a:gd name="connsiteY34" fmla="*/ 0 h 2864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6632179" h="2864874" fill="none" extrusionOk="0">
                        <a:moveTo>
                          <a:pt x="0" y="0"/>
                        </a:moveTo>
                        <a:cubicBezTo>
                          <a:pt x="160170" y="-3439"/>
                          <a:pt x="356723" y="63460"/>
                          <a:pt x="685325" y="0"/>
                        </a:cubicBezTo>
                        <a:cubicBezTo>
                          <a:pt x="1013928" y="-63460"/>
                          <a:pt x="986961" y="18321"/>
                          <a:pt x="1105363" y="0"/>
                        </a:cubicBezTo>
                        <a:cubicBezTo>
                          <a:pt x="1223765" y="-18321"/>
                          <a:pt x="1510265" y="1342"/>
                          <a:pt x="1724367" y="0"/>
                        </a:cubicBezTo>
                        <a:cubicBezTo>
                          <a:pt x="1938469" y="-1342"/>
                          <a:pt x="2005088" y="24457"/>
                          <a:pt x="2144405" y="0"/>
                        </a:cubicBezTo>
                        <a:cubicBezTo>
                          <a:pt x="2283722" y="-24457"/>
                          <a:pt x="2581079" y="41919"/>
                          <a:pt x="2697086" y="0"/>
                        </a:cubicBezTo>
                        <a:cubicBezTo>
                          <a:pt x="2813093" y="-41919"/>
                          <a:pt x="3061257" y="26678"/>
                          <a:pt x="3316090" y="0"/>
                        </a:cubicBezTo>
                        <a:cubicBezTo>
                          <a:pt x="3570923" y="-26678"/>
                          <a:pt x="3494229" y="20088"/>
                          <a:pt x="3669806" y="0"/>
                        </a:cubicBezTo>
                        <a:cubicBezTo>
                          <a:pt x="3845383" y="-20088"/>
                          <a:pt x="3913398" y="26164"/>
                          <a:pt x="4023522" y="0"/>
                        </a:cubicBezTo>
                        <a:cubicBezTo>
                          <a:pt x="4133646" y="-26164"/>
                          <a:pt x="4535138" y="23940"/>
                          <a:pt x="4708847" y="0"/>
                        </a:cubicBezTo>
                        <a:cubicBezTo>
                          <a:pt x="4882557" y="-23940"/>
                          <a:pt x="5093411" y="40434"/>
                          <a:pt x="5261529" y="0"/>
                        </a:cubicBezTo>
                        <a:cubicBezTo>
                          <a:pt x="5429647" y="-40434"/>
                          <a:pt x="5521281" y="37428"/>
                          <a:pt x="5615245" y="0"/>
                        </a:cubicBezTo>
                        <a:cubicBezTo>
                          <a:pt x="5709209" y="-37428"/>
                          <a:pt x="6129352" y="68699"/>
                          <a:pt x="6632179" y="0"/>
                        </a:cubicBezTo>
                        <a:cubicBezTo>
                          <a:pt x="6638381" y="273984"/>
                          <a:pt x="6619261" y="477614"/>
                          <a:pt x="6632179" y="630272"/>
                        </a:cubicBezTo>
                        <a:cubicBezTo>
                          <a:pt x="6645097" y="782930"/>
                          <a:pt x="6608668" y="958779"/>
                          <a:pt x="6632179" y="1145950"/>
                        </a:cubicBezTo>
                        <a:cubicBezTo>
                          <a:pt x="6655690" y="1333121"/>
                          <a:pt x="6564479" y="1478917"/>
                          <a:pt x="6632179" y="1718924"/>
                        </a:cubicBezTo>
                        <a:cubicBezTo>
                          <a:pt x="6699879" y="1958931"/>
                          <a:pt x="6584907" y="2025999"/>
                          <a:pt x="6632179" y="2205953"/>
                        </a:cubicBezTo>
                        <a:cubicBezTo>
                          <a:pt x="6679451" y="2385907"/>
                          <a:pt x="6594561" y="2560770"/>
                          <a:pt x="6632179" y="2864874"/>
                        </a:cubicBezTo>
                        <a:cubicBezTo>
                          <a:pt x="6460025" y="2885296"/>
                          <a:pt x="6225057" y="2847152"/>
                          <a:pt x="6079497" y="2864874"/>
                        </a:cubicBezTo>
                        <a:cubicBezTo>
                          <a:pt x="5933937" y="2882596"/>
                          <a:pt x="5637201" y="2853650"/>
                          <a:pt x="5460494" y="2864874"/>
                        </a:cubicBezTo>
                        <a:cubicBezTo>
                          <a:pt x="5283787" y="2876098"/>
                          <a:pt x="5147980" y="2837288"/>
                          <a:pt x="4841491" y="2864874"/>
                        </a:cubicBezTo>
                        <a:cubicBezTo>
                          <a:pt x="4535002" y="2892460"/>
                          <a:pt x="4560099" y="2864637"/>
                          <a:pt x="4421453" y="2864874"/>
                        </a:cubicBezTo>
                        <a:cubicBezTo>
                          <a:pt x="4282807" y="2865111"/>
                          <a:pt x="3938802" y="2830488"/>
                          <a:pt x="3736128" y="2864874"/>
                        </a:cubicBezTo>
                        <a:cubicBezTo>
                          <a:pt x="3533455" y="2899260"/>
                          <a:pt x="3310329" y="2844698"/>
                          <a:pt x="3183446" y="2864874"/>
                        </a:cubicBezTo>
                        <a:cubicBezTo>
                          <a:pt x="3056563" y="2885050"/>
                          <a:pt x="2966510" y="2853450"/>
                          <a:pt x="2829730" y="2864874"/>
                        </a:cubicBezTo>
                        <a:cubicBezTo>
                          <a:pt x="2692950" y="2876298"/>
                          <a:pt x="2447648" y="2851828"/>
                          <a:pt x="2277048" y="2864874"/>
                        </a:cubicBezTo>
                        <a:cubicBezTo>
                          <a:pt x="2106448" y="2877920"/>
                          <a:pt x="1952307" y="2846767"/>
                          <a:pt x="1790688" y="2864874"/>
                        </a:cubicBezTo>
                        <a:cubicBezTo>
                          <a:pt x="1629069" y="2882981"/>
                          <a:pt x="1455000" y="2841609"/>
                          <a:pt x="1304329" y="2864874"/>
                        </a:cubicBezTo>
                        <a:cubicBezTo>
                          <a:pt x="1153658" y="2888139"/>
                          <a:pt x="988669" y="2841699"/>
                          <a:pt x="817969" y="2864874"/>
                        </a:cubicBezTo>
                        <a:cubicBezTo>
                          <a:pt x="647269" y="2888049"/>
                          <a:pt x="233211" y="2814590"/>
                          <a:pt x="0" y="2864874"/>
                        </a:cubicBezTo>
                        <a:cubicBezTo>
                          <a:pt x="-24081" y="2738515"/>
                          <a:pt x="51238" y="2554275"/>
                          <a:pt x="0" y="2263250"/>
                        </a:cubicBezTo>
                        <a:cubicBezTo>
                          <a:pt x="-51238" y="1972225"/>
                          <a:pt x="61329" y="1928519"/>
                          <a:pt x="0" y="1718924"/>
                        </a:cubicBezTo>
                        <a:cubicBezTo>
                          <a:pt x="-61329" y="1509329"/>
                          <a:pt x="14366" y="1414604"/>
                          <a:pt x="0" y="1231896"/>
                        </a:cubicBezTo>
                        <a:cubicBezTo>
                          <a:pt x="-14366" y="1049188"/>
                          <a:pt x="58534" y="872467"/>
                          <a:pt x="0" y="687570"/>
                        </a:cubicBezTo>
                        <a:cubicBezTo>
                          <a:pt x="-58534" y="502673"/>
                          <a:pt x="32744" y="150878"/>
                          <a:pt x="0" y="0"/>
                        </a:cubicBezTo>
                        <a:close/>
                      </a:path>
                      <a:path w="6632179" h="2864874" stroke="0" extrusionOk="0">
                        <a:moveTo>
                          <a:pt x="0" y="0"/>
                        </a:moveTo>
                        <a:cubicBezTo>
                          <a:pt x="178058" y="-54301"/>
                          <a:pt x="312473" y="25446"/>
                          <a:pt x="486360" y="0"/>
                        </a:cubicBezTo>
                        <a:cubicBezTo>
                          <a:pt x="660247" y="-25446"/>
                          <a:pt x="755886" y="5136"/>
                          <a:pt x="840076" y="0"/>
                        </a:cubicBezTo>
                        <a:cubicBezTo>
                          <a:pt x="924266" y="-5136"/>
                          <a:pt x="1217306" y="52262"/>
                          <a:pt x="1525401" y="0"/>
                        </a:cubicBezTo>
                        <a:cubicBezTo>
                          <a:pt x="1833496" y="-52262"/>
                          <a:pt x="1852931" y="9347"/>
                          <a:pt x="2011761" y="0"/>
                        </a:cubicBezTo>
                        <a:cubicBezTo>
                          <a:pt x="2170591" y="-9347"/>
                          <a:pt x="2269461" y="2444"/>
                          <a:pt x="2498121" y="0"/>
                        </a:cubicBezTo>
                        <a:cubicBezTo>
                          <a:pt x="2726781" y="-2444"/>
                          <a:pt x="2928226" y="11269"/>
                          <a:pt x="3183446" y="0"/>
                        </a:cubicBezTo>
                        <a:cubicBezTo>
                          <a:pt x="3438666" y="-11269"/>
                          <a:pt x="3493450" y="25616"/>
                          <a:pt x="3603484" y="0"/>
                        </a:cubicBezTo>
                        <a:cubicBezTo>
                          <a:pt x="3713518" y="-25616"/>
                          <a:pt x="4146393" y="23964"/>
                          <a:pt x="4288809" y="0"/>
                        </a:cubicBezTo>
                        <a:cubicBezTo>
                          <a:pt x="4431225" y="-23964"/>
                          <a:pt x="4757814" y="23584"/>
                          <a:pt x="4974134" y="0"/>
                        </a:cubicBezTo>
                        <a:cubicBezTo>
                          <a:pt x="5190455" y="-23584"/>
                          <a:pt x="5269714" y="2489"/>
                          <a:pt x="5526816" y="0"/>
                        </a:cubicBezTo>
                        <a:cubicBezTo>
                          <a:pt x="5783918" y="-2489"/>
                          <a:pt x="6128625" y="33574"/>
                          <a:pt x="6632179" y="0"/>
                        </a:cubicBezTo>
                        <a:cubicBezTo>
                          <a:pt x="6655231" y="200960"/>
                          <a:pt x="6608458" y="297183"/>
                          <a:pt x="6632179" y="544326"/>
                        </a:cubicBezTo>
                        <a:cubicBezTo>
                          <a:pt x="6655900" y="791469"/>
                          <a:pt x="6611465" y="879308"/>
                          <a:pt x="6632179" y="1031355"/>
                        </a:cubicBezTo>
                        <a:cubicBezTo>
                          <a:pt x="6652893" y="1183402"/>
                          <a:pt x="6576406" y="1386604"/>
                          <a:pt x="6632179" y="1604329"/>
                        </a:cubicBezTo>
                        <a:cubicBezTo>
                          <a:pt x="6687952" y="1822054"/>
                          <a:pt x="6625263" y="2050056"/>
                          <a:pt x="6632179" y="2177304"/>
                        </a:cubicBezTo>
                        <a:cubicBezTo>
                          <a:pt x="6639095" y="2304553"/>
                          <a:pt x="6564881" y="2589524"/>
                          <a:pt x="6632179" y="2864874"/>
                        </a:cubicBezTo>
                        <a:cubicBezTo>
                          <a:pt x="6365226" y="2912331"/>
                          <a:pt x="6277147" y="2838644"/>
                          <a:pt x="6013176" y="2864874"/>
                        </a:cubicBezTo>
                        <a:cubicBezTo>
                          <a:pt x="5749205" y="2891104"/>
                          <a:pt x="5654114" y="2806790"/>
                          <a:pt x="5460494" y="2864874"/>
                        </a:cubicBezTo>
                        <a:cubicBezTo>
                          <a:pt x="5266874" y="2922958"/>
                          <a:pt x="5282262" y="2859883"/>
                          <a:pt x="5106778" y="2864874"/>
                        </a:cubicBezTo>
                        <a:cubicBezTo>
                          <a:pt x="4931294" y="2869865"/>
                          <a:pt x="4893993" y="2822955"/>
                          <a:pt x="4686740" y="2864874"/>
                        </a:cubicBezTo>
                        <a:cubicBezTo>
                          <a:pt x="4479487" y="2906793"/>
                          <a:pt x="4227020" y="2792683"/>
                          <a:pt x="4001415" y="2864874"/>
                        </a:cubicBezTo>
                        <a:cubicBezTo>
                          <a:pt x="3775810" y="2937065"/>
                          <a:pt x="3590154" y="2864429"/>
                          <a:pt x="3448733" y="2864874"/>
                        </a:cubicBezTo>
                        <a:cubicBezTo>
                          <a:pt x="3307312" y="2865319"/>
                          <a:pt x="3112860" y="2837137"/>
                          <a:pt x="3028695" y="2864874"/>
                        </a:cubicBezTo>
                        <a:cubicBezTo>
                          <a:pt x="2944530" y="2892611"/>
                          <a:pt x="2728291" y="2828938"/>
                          <a:pt x="2476013" y="2864874"/>
                        </a:cubicBezTo>
                        <a:cubicBezTo>
                          <a:pt x="2223735" y="2900810"/>
                          <a:pt x="2198984" y="2857676"/>
                          <a:pt x="2122297" y="2864874"/>
                        </a:cubicBezTo>
                        <a:cubicBezTo>
                          <a:pt x="2045610" y="2872072"/>
                          <a:pt x="1943663" y="2849691"/>
                          <a:pt x="1768581" y="2864874"/>
                        </a:cubicBezTo>
                        <a:cubicBezTo>
                          <a:pt x="1593499" y="2880057"/>
                          <a:pt x="1412356" y="2817681"/>
                          <a:pt x="1215899" y="2864874"/>
                        </a:cubicBezTo>
                        <a:cubicBezTo>
                          <a:pt x="1019442" y="2912067"/>
                          <a:pt x="992222" y="2822881"/>
                          <a:pt x="795861" y="2864874"/>
                        </a:cubicBezTo>
                        <a:cubicBezTo>
                          <a:pt x="599500" y="2906867"/>
                          <a:pt x="282123" y="2815405"/>
                          <a:pt x="0" y="2864874"/>
                        </a:cubicBezTo>
                        <a:cubicBezTo>
                          <a:pt x="-54727" y="2725113"/>
                          <a:pt x="21693" y="2594321"/>
                          <a:pt x="0" y="2349197"/>
                        </a:cubicBezTo>
                        <a:cubicBezTo>
                          <a:pt x="-21693" y="2104073"/>
                          <a:pt x="54846" y="2094025"/>
                          <a:pt x="0" y="1862168"/>
                        </a:cubicBezTo>
                        <a:cubicBezTo>
                          <a:pt x="-54846" y="1630311"/>
                          <a:pt x="8952" y="1469333"/>
                          <a:pt x="0" y="1260545"/>
                        </a:cubicBezTo>
                        <a:cubicBezTo>
                          <a:pt x="-8952" y="1051757"/>
                          <a:pt x="61081" y="881061"/>
                          <a:pt x="0" y="744867"/>
                        </a:cubicBezTo>
                        <a:cubicBezTo>
                          <a:pt x="-61081" y="608673"/>
                          <a:pt x="22685" y="3137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>
              <a:defRPr sz="4000" b="0">
                <a:solidFill>
                  <a:srgbClr val="664B31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defRPr>
            </a:lvl1pPr>
            <a:lvl2pPr indent="0">
              <a:defRPr sz="11200" b="0">
                <a:latin typeface="+mn-lt"/>
                <a:ea typeface="+mn-ea"/>
                <a:cs typeface="+mn-cs"/>
              </a:defRPr>
            </a:lvl2pPr>
            <a:lvl3pPr indent="0">
              <a:defRPr sz="11200" b="0">
                <a:latin typeface="+mn-lt"/>
                <a:ea typeface="+mn-ea"/>
                <a:cs typeface="+mn-cs"/>
              </a:defRPr>
            </a:lvl3pPr>
            <a:lvl4pPr indent="0">
              <a:defRPr sz="11200" b="0">
                <a:latin typeface="+mn-lt"/>
                <a:ea typeface="+mn-ea"/>
                <a:cs typeface="+mn-cs"/>
              </a:defRPr>
            </a:lvl4pPr>
            <a:lvl5pPr indent="0">
              <a:defRPr sz="11200" b="0">
                <a:latin typeface="+mn-lt"/>
                <a:ea typeface="+mn-ea"/>
                <a:cs typeface="+mn-cs"/>
              </a:defRPr>
            </a:lvl5pPr>
            <a:lvl6pPr indent="0">
              <a:defRPr sz="11200" b="0">
                <a:latin typeface="+mn-lt"/>
                <a:ea typeface="+mn-ea"/>
                <a:cs typeface="+mn-cs"/>
              </a:defRPr>
            </a:lvl6pPr>
            <a:lvl7pPr indent="0">
              <a:defRPr sz="11200" b="0">
                <a:latin typeface="+mn-lt"/>
                <a:ea typeface="+mn-ea"/>
                <a:cs typeface="+mn-cs"/>
              </a:defRPr>
            </a:lvl7pPr>
            <a:lvl8pPr indent="0">
              <a:defRPr sz="11200" b="0">
                <a:latin typeface="+mn-lt"/>
                <a:ea typeface="+mn-ea"/>
                <a:cs typeface="+mn-cs"/>
              </a:defRPr>
            </a:lvl8pPr>
            <a:lvl9pPr indent="0">
              <a:defRPr sz="11200" b="0">
                <a:latin typeface="+mn-lt"/>
                <a:ea typeface="+mn-ea"/>
                <a:cs typeface="+mn-cs"/>
              </a:defRPr>
            </a:lvl9pPr>
          </a:lstStyle>
          <a:p>
            <a:r>
              <a:rPr lang="uk-UA" noProof="0" dirty="0"/>
              <a:t>50% фактичних витрат на оплату праці або ЄСВ</a:t>
            </a:r>
          </a:p>
        </p:txBody>
      </p:sp>
      <p:sp>
        <p:nvSpPr>
          <p:cNvPr id="52" name="Заголовок  про фiзичну…">
            <a:extLst>
              <a:ext uri="{FF2B5EF4-FFF2-40B4-BE49-F238E27FC236}">
                <a16:creationId xmlns:a16="http://schemas.microsoft.com/office/drawing/2014/main" id="{332B3355-36C2-4355-AB62-1390C91E3FC3}"/>
              </a:ext>
            </a:extLst>
          </p:cNvPr>
          <p:cNvSpPr txBox="1">
            <a:spLocks/>
          </p:cNvSpPr>
          <p:nvPr/>
        </p:nvSpPr>
        <p:spPr>
          <a:xfrm>
            <a:off x="17278984" y="6681933"/>
            <a:ext cx="6769736" cy="2023155"/>
          </a:xfrm>
          <a:prstGeom prst="rect">
            <a:avLst/>
          </a:prstGeom>
          <a:ln w="85725" cap="sq" cmpd="sng">
            <a:solidFill>
              <a:srgbClr val="CE6414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6632179"/>
                      <a:gd name="connsiteY0" fmla="*/ 0 h 2864874"/>
                      <a:gd name="connsiteX1" fmla="*/ 685325 w 6632179"/>
                      <a:gd name="connsiteY1" fmla="*/ 0 h 2864874"/>
                      <a:gd name="connsiteX2" fmla="*/ 1105363 w 6632179"/>
                      <a:gd name="connsiteY2" fmla="*/ 0 h 2864874"/>
                      <a:gd name="connsiteX3" fmla="*/ 1724367 w 6632179"/>
                      <a:gd name="connsiteY3" fmla="*/ 0 h 2864874"/>
                      <a:gd name="connsiteX4" fmla="*/ 2144405 w 6632179"/>
                      <a:gd name="connsiteY4" fmla="*/ 0 h 2864874"/>
                      <a:gd name="connsiteX5" fmla="*/ 2697086 w 6632179"/>
                      <a:gd name="connsiteY5" fmla="*/ 0 h 2864874"/>
                      <a:gd name="connsiteX6" fmla="*/ 3316090 w 6632179"/>
                      <a:gd name="connsiteY6" fmla="*/ 0 h 2864874"/>
                      <a:gd name="connsiteX7" fmla="*/ 3669806 w 6632179"/>
                      <a:gd name="connsiteY7" fmla="*/ 0 h 2864874"/>
                      <a:gd name="connsiteX8" fmla="*/ 4023522 w 6632179"/>
                      <a:gd name="connsiteY8" fmla="*/ 0 h 2864874"/>
                      <a:gd name="connsiteX9" fmla="*/ 4708847 w 6632179"/>
                      <a:gd name="connsiteY9" fmla="*/ 0 h 2864874"/>
                      <a:gd name="connsiteX10" fmla="*/ 5261529 w 6632179"/>
                      <a:gd name="connsiteY10" fmla="*/ 0 h 2864874"/>
                      <a:gd name="connsiteX11" fmla="*/ 5615245 w 6632179"/>
                      <a:gd name="connsiteY11" fmla="*/ 0 h 2864874"/>
                      <a:gd name="connsiteX12" fmla="*/ 6632179 w 6632179"/>
                      <a:gd name="connsiteY12" fmla="*/ 0 h 2864874"/>
                      <a:gd name="connsiteX13" fmla="*/ 6632179 w 6632179"/>
                      <a:gd name="connsiteY13" fmla="*/ 630272 h 2864874"/>
                      <a:gd name="connsiteX14" fmla="*/ 6632179 w 6632179"/>
                      <a:gd name="connsiteY14" fmla="*/ 1145950 h 2864874"/>
                      <a:gd name="connsiteX15" fmla="*/ 6632179 w 6632179"/>
                      <a:gd name="connsiteY15" fmla="*/ 1718924 h 2864874"/>
                      <a:gd name="connsiteX16" fmla="*/ 6632179 w 6632179"/>
                      <a:gd name="connsiteY16" fmla="*/ 2205953 h 2864874"/>
                      <a:gd name="connsiteX17" fmla="*/ 6632179 w 6632179"/>
                      <a:gd name="connsiteY17" fmla="*/ 2864874 h 2864874"/>
                      <a:gd name="connsiteX18" fmla="*/ 6079497 w 6632179"/>
                      <a:gd name="connsiteY18" fmla="*/ 2864874 h 2864874"/>
                      <a:gd name="connsiteX19" fmla="*/ 5460494 w 6632179"/>
                      <a:gd name="connsiteY19" fmla="*/ 2864874 h 2864874"/>
                      <a:gd name="connsiteX20" fmla="*/ 4841491 w 6632179"/>
                      <a:gd name="connsiteY20" fmla="*/ 2864874 h 2864874"/>
                      <a:gd name="connsiteX21" fmla="*/ 4421453 w 6632179"/>
                      <a:gd name="connsiteY21" fmla="*/ 2864874 h 2864874"/>
                      <a:gd name="connsiteX22" fmla="*/ 3736128 w 6632179"/>
                      <a:gd name="connsiteY22" fmla="*/ 2864874 h 2864874"/>
                      <a:gd name="connsiteX23" fmla="*/ 3183446 w 6632179"/>
                      <a:gd name="connsiteY23" fmla="*/ 2864874 h 2864874"/>
                      <a:gd name="connsiteX24" fmla="*/ 2829730 w 6632179"/>
                      <a:gd name="connsiteY24" fmla="*/ 2864874 h 2864874"/>
                      <a:gd name="connsiteX25" fmla="*/ 2277048 w 6632179"/>
                      <a:gd name="connsiteY25" fmla="*/ 2864874 h 2864874"/>
                      <a:gd name="connsiteX26" fmla="*/ 1790688 w 6632179"/>
                      <a:gd name="connsiteY26" fmla="*/ 2864874 h 2864874"/>
                      <a:gd name="connsiteX27" fmla="*/ 1304329 w 6632179"/>
                      <a:gd name="connsiteY27" fmla="*/ 2864874 h 2864874"/>
                      <a:gd name="connsiteX28" fmla="*/ 817969 w 6632179"/>
                      <a:gd name="connsiteY28" fmla="*/ 2864874 h 2864874"/>
                      <a:gd name="connsiteX29" fmla="*/ 0 w 6632179"/>
                      <a:gd name="connsiteY29" fmla="*/ 2864874 h 2864874"/>
                      <a:gd name="connsiteX30" fmla="*/ 0 w 6632179"/>
                      <a:gd name="connsiteY30" fmla="*/ 2263250 h 2864874"/>
                      <a:gd name="connsiteX31" fmla="*/ 0 w 6632179"/>
                      <a:gd name="connsiteY31" fmla="*/ 1718924 h 2864874"/>
                      <a:gd name="connsiteX32" fmla="*/ 0 w 6632179"/>
                      <a:gd name="connsiteY32" fmla="*/ 1231896 h 2864874"/>
                      <a:gd name="connsiteX33" fmla="*/ 0 w 6632179"/>
                      <a:gd name="connsiteY33" fmla="*/ 687570 h 2864874"/>
                      <a:gd name="connsiteX34" fmla="*/ 0 w 6632179"/>
                      <a:gd name="connsiteY34" fmla="*/ 0 h 2864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6632179" h="2864874" fill="none" extrusionOk="0">
                        <a:moveTo>
                          <a:pt x="0" y="0"/>
                        </a:moveTo>
                        <a:cubicBezTo>
                          <a:pt x="160170" y="-3439"/>
                          <a:pt x="356723" y="63460"/>
                          <a:pt x="685325" y="0"/>
                        </a:cubicBezTo>
                        <a:cubicBezTo>
                          <a:pt x="1013928" y="-63460"/>
                          <a:pt x="986961" y="18321"/>
                          <a:pt x="1105363" y="0"/>
                        </a:cubicBezTo>
                        <a:cubicBezTo>
                          <a:pt x="1223765" y="-18321"/>
                          <a:pt x="1510265" y="1342"/>
                          <a:pt x="1724367" y="0"/>
                        </a:cubicBezTo>
                        <a:cubicBezTo>
                          <a:pt x="1938469" y="-1342"/>
                          <a:pt x="2005088" y="24457"/>
                          <a:pt x="2144405" y="0"/>
                        </a:cubicBezTo>
                        <a:cubicBezTo>
                          <a:pt x="2283722" y="-24457"/>
                          <a:pt x="2581079" y="41919"/>
                          <a:pt x="2697086" y="0"/>
                        </a:cubicBezTo>
                        <a:cubicBezTo>
                          <a:pt x="2813093" y="-41919"/>
                          <a:pt x="3061257" y="26678"/>
                          <a:pt x="3316090" y="0"/>
                        </a:cubicBezTo>
                        <a:cubicBezTo>
                          <a:pt x="3570923" y="-26678"/>
                          <a:pt x="3494229" y="20088"/>
                          <a:pt x="3669806" y="0"/>
                        </a:cubicBezTo>
                        <a:cubicBezTo>
                          <a:pt x="3845383" y="-20088"/>
                          <a:pt x="3913398" y="26164"/>
                          <a:pt x="4023522" y="0"/>
                        </a:cubicBezTo>
                        <a:cubicBezTo>
                          <a:pt x="4133646" y="-26164"/>
                          <a:pt x="4535138" y="23940"/>
                          <a:pt x="4708847" y="0"/>
                        </a:cubicBezTo>
                        <a:cubicBezTo>
                          <a:pt x="4882557" y="-23940"/>
                          <a:pt x="5093411" y="40434"/>
                          <a:pt x="5261529" y="0"/>
                        </a:cubicBezTo>
                        <a:cubicBezTo>
                          <a:pt x="5429647" y="-40434"/>
                          <a:pt x="5521281" y="37428"/>
                          <a:pt x="5615245" y="0"/>
                        </a:cubicBezTo>
                        <a:cubicBezTo>
                          <a:pt x="5709209" y="-37428"/>
                          <a:pt x="6129352" y="68699"/>
                          <a:pt x="6632179" y="0"/>
                        </a:cubicBezTo>
                        <a:cubicBezTo>
                          <a:pt x="6638381" y="273984"/>
                          <a:pt x="6619261" y="477614"/>
                          <a:pt x="6632179" y="630272"/>
                        </a:cubicBezTo>
                        <a:cubicBezTo>
                          <a:pt x="6645097" y="782930"/>
                          <a:pt x="6608668" y="958779"/>
                          <a:pt x="6632179" y="1145950"/>
                        </a:cubicBezTo>
                        <a:cubicBezTo>
                          <a:pt x="6655690" y="1333121"/>
                          <a:pt x="6564479" y="1478917"/>
                          <a:pt x="6632179" y="1718924"/>
                        </a:cubicBezTo>
                        <a:cubicBezTo>
                          <a:pt x="6699879" y="1958931"/>
                          <a:pt x="6584907" y="2025999"/>
                          <a:pt x="6632179" y="2205953"/>
                        </a:cubicBezTo>
                        <a:cubicBezTo>
                          <a:pt x="6679451" y="2385907"/>
                          <a:pt x="6594561" y="2560770"/>
                          <a:pt x="6632179" y="2864874"/>
                        </a:cubicBezTo>
                        <a:cubicBezTo>
                          <a:pt x="6460025" y="2885296"/>
                          <a:pt x="6225057" y="2847152"/>
                          <a:pt x="6079497" y="2864874"/>
                        </a:cubicBezTo>
                        <a:cubicBezTo>
                          <a:pt x="5933937" y="2882596"/>
                          <a:pt x="5637201" y="2853650"/>
                          <a:pt x="5460494" y="2864874"/>
                        </a:cubicBezTo>
                        <a:cubicBezTo>
                          <a:pt x="5283787" y="2876098"/>
                          <a:pt x="5147980" y="2837288"/>
                          <a:pt x="4841491" y="2864874"/>
                        </a:cubicBezTo>
                        <a:cubicBezTo>
                          <a:pt x="4535002" y="2892460"/>
                          <a:pt x="4560099" y="2864637"/>
                          <a:pt x="4421453" y="2864874"/>
                        </a:cubicBezTo>
                        <a:cubicBezTo>
                          <a:pt x="4282807" y="2865111"/>
                          <a:pt x="3938802" y="2830488"/>
                          <a:pt x="3736128" y="2864874"/>
                        </a:cubicBezTo>
                        <a:cubicBezTo>
                          <a:pt x="3533455" y="2899260"/>
                          <a:pt x="3310329" y="2844698"/>
                          <a:pt x="3183446" y="2864874"/>
                        </a:cubicBezTo>
                        <a:cubicBezTo>
                          <a:pt x="3056563" y="2885050"/>
                          <a:pt x="2966510" y="2853450"/>
                          <a:pt x="2829730" y="2864874"/>
                        </a:cubicBezTo>
                        <a:cubicBezTo>
                          <a:pt x="2692950" y="2876298"/>
                          <a:pt x="2447648" y="2851828"/>
                          <a:pt x="2277048" y="2864874"/>
                        </a:cubicBezTo>
                        <a:cubicBezTo>
                          <a:pt x="2106448" y="2877920"/>
                          <a:pt x="1952307" y="2846767"/>
                          <a:pt x="1790688" y="2864874"/>
                        </a:cubicBezTo>
                        <a:cubicBezTo>
                          <a:pt x="1629069" y="2882981"/>
                          <a:pt x="1455000" y="2841609"/>
                          <a:pt x="1304329" y="2864874"/>
                        </a:cubicBezTo>
                        <a:cubicBezTo>
                          <a:pt x="1153658" y="2888139"/>
                          <a:pt x="988669" y="2841699"/>
                          <a:pt x="817969" y="2864874"/>
                        </a:cubicBezTo>
                        <a:cubicBezTo>
                          <a:pt x="647269" y="2888049"/>
                          <a:pt x="233211" y="2814590"/>
                          <a:pt x="0" y="2864874"/>
                        </a:cubicBezTo>
                        <a:cubicBezTo>
                          <a:pt x="-24081" y="2738515"/>
                          <a:pt x="51238" y="2554275"/>
                          <a:pt x="0" y="2263250"/>
                        </a:cubicBezTo>
                        <a:cubicBezTo>
                          <a:pt x="-51238" y="1972225"/>
                          <a:pt x="61329" y="1928519"/>
                          <a:pt x="0" y="1718924"/>
                        </a:cubicBezTo>
                        <a:cubicBezTo>
                          <a:pt x="-61329" y="1509329"/>
                          <a:pt x="14366" y="1414604"/>
                          <a:pt x="0" y="1231896"/>
                        </a:cubicBezTo>
                        <a:cubicBezTo>
                          <a:pt x="-14366" y="1049188"/>
                          <a:pt x="58534" y="872467"/>
                          <a:pt x="0" y="687570"/>
                        </a:cubicBezTo>
                        <a:cubicBezTo>
                          <a:pt x="-58534" y="502673"/>
                          <a:pt x="32744" y="150878"/>
                          <a:pt x="0" y="0"/>
                        </a:cubicBezTo>
                        <a:close/>
                      </a:path>
                      <a:path w="6632179" h="2864874" stroke="0" extrusionOk="0">
                        <a:moveTo>
                          <a:pt x="0" y="0"/>
                        </a:moveTo>
                        <a:cubicBezTo>
                          <a:pt x="178058" y="-54301"/>
                          <a:pt x="312473" y="25446"/>
                          <a:pt x="486360" y="0"/>
                        </a:cubicBezTo>
                        <a:cubicBezTo>
                          <a:pt x="660247" y="-25446"/>
                          <a:pt x="755886" y="5136"/>
                          <a:pt x="840076" y="0"/>
                        </a:cubicBezTo>
                        <a:cubicBezTo>
                          <a:pt x="924266" y="-5136"/>
                          <a:pt x="1217306" y="52262"/>
                          <a:pt x="1525401" y="0"/>
                        </a:cubicBezTo>
                        <a:cubicBezTo>
                          <a:pt x="1833496" y="-52262"/>
                          <a:pt x="1852931" y="9347"/>
                          <a:pt x="2011761" y="0"/>
                        </a:cubicBezTo>
                        <a:cubicBezTo>
                          <a:pt x="2170591" y="-9347"/>
                          <a:pt x="2269461" y="2444"/>
                          <a:pt x="2498121" y="0"/>
                        </a:cubicBezTo>
                        <a:cubicBezTo>
                          <a:pt x="2726781" y="-2444"/>
                          <a:pt x="2928226" y="11269"/>
                          <a:pt x="3183446" y="0"/>
                        </a:cubicBezTo>
                        <a:cubicBezTo>
                          <a:pt x="3438666" y="-11269"/>
                          <a:pt x="3493450" y="25616"/>
                          <a:pt x="3603484" y="0"/>
                        </a:cubicBezTo>
                        <a:cubicBezTo>
                          <a:pt x="3713518" y="-25616"/>
                          <a:pt x="4146393" y="23964"/>
                          <a:pt x="4288809" y="0"/>
                        </a:cubicBezTo>
                        <a:cubicBezTo>
                          <a:pt x="4431225" y="-23964"/>
                          <a:pt x="4757814" y="23584"/>
                          <a:pt x="4974134" y="0"/>
                        </a:cubicBezTo>
                        <a:cubicBezTo>
                          <a:pt x="5190455" y="-23584"/>
                          <a:pt x="5269714" y="2489"/>
                          <a:pt x="5526816" y="0"/>
                        </a:cubicBezTo>
                        <a:cubicBezTo>
                          <a:pt x="5783918" y="-2489"/>
                          <a:pt x="6128625" y="33574"/>
                          <a:pt x="6632179" y="0"/>
                        </a:cubicBezTo>
                        <a:cubicBezTo>
                          <a:pt x="6655231" y="200960"/>
                          <a:pt x="6608458" y="297183"/>
                          <a:pt x="6632179" y="544326"/>
                        </a:cubicBezTo>
                        <a:cubicBezTo>
                          <a:pt x="6655900" y="791469"/>
                          <a:pt x="6611465" y="879308"/>
                          <a:pt x="6632179" y="1031355"/>
                        </a:cubicBezTo>
                        <a:cubicBezTo>
                          <a:pt x="6652893" y="1183402"/>
                          <a:pt x="6576406" y="1386604"/>
                          <a:pt x="6632179" y="1604329"/>
                        </a:cubicBezTo>
                        <a:cubicBezTo>
                          <a:pt x="6687952" y="1822054"/>
                          <a:pt x="6625263" y="2050056"/>
                          <a:pt x="6632179" y="2177304"/>
                        </a:cubicBezTo>
                        <a:cubicBezTo>
                          <a:pt x="6639095" y="2304553"/>
                          <a:pt x="6564881" y="2589524"/>
                          <a:pt x="6632179" y="2864874"/>
                        </a:cubicBezTo>
                        <a:cubicBezTo>
                          <a:pt x="6365226" y="2912331"/>
                          <a:pt x="6277147" y="2838644"/>
                          <a:pt x="6013176" y="2864874"/>
                        </a:cubicBezTo>
                        <a:cubicBezTo>
                          <a:pt x="5749205" y="2891104"/>
                          <a:pt x="5654114" y="2806790"/>
                          <a:pt x="5460494" y="2864874"/>
                        </a:cubicBezTo>
                        <a:cubicBezTo>
                          <a:pt x="5266874" y="2922958"/>
                          <a:pt x="5282262" y="2859883"/>
                          <a:pt x="5106778" y="2864874"/>
                        </a:cubicBezTo>
                        <a:cubicBezTo>
                          <a:pt x="4931294" y="2869865"/>
                          <a:pt x="4893993" y="2822955"/>
                          <a:pt x="4686740" y="2864874"/>
                        </a:cubicBezTo>
                        <a:cubicBezTo>
                          <a:pt x="4479487" y="2906793"/>
                          <a:pt x="4227020" y="2792683"/>
                          <a:pt x="4001415" y="2864874"/>
                        </a:cubicBezTo>
                        <a:cubicBezTo>
                          <a:pt x="3775810" y="2937065"/>
                          <a:pt x="3590154" y="2864429"/>
                          <a:pt x="3448733" y="2864874"/>
                        </a:cubicBezTo>
                        <a:cubicBezTo>
                          <a:pt x="3307312" y="2865319"/>
                          <a:pt x="3112860" y="2837137"/>
                          <a:pt x="3028695" y="2864874"/>
                        </a:cubicBezTo>
                        <a:cubicBezTo>
                          <a:pt x="2944530" y="2892611"/>
                          <a:pt x="2728291" y="2828938"/>
                          <a:pt x="2476013" y="2864874"/>
                        </a:cubicBezTo>
                        <a:cubicBezTo>
                          <a:pt x="2223735" y="2900810"/>
                          <a:pt x="2198984" y="2857676"/>
                          <a:pt x="2122297" y="2864874"/>
                        </a:cubicBezTo>
                        <a:cubicBezTo>
                          <a:pt x="2045610" y="2872072"/>
                          <a:pt x="1943663" y="2849691"/>
                          <a:pt x="1768581" y="2864874"/>
                        </a:cubicBezTo>
                        <a:cubicBezTo>
                          <a:pt x="1593499" y="2880057"/>
                          <a:pt x="1412356" y="2817681"/>
                          <a:pt x="1215899" y="2864874"/>
                        </a:cubicBezTo>
                        <a:cubicBezTo>
                          <a:pt x="1019442" y="2912067"/>
                          <a:pt x="992222" y="2822881"/>
                          <a:pt x="795861" y="2864874"/>
                        </a:cubicBezTo>
                        <a:cubicBezTo>
                          <a:pt x="599500" y="2906867"/>
                          <a:pt x="282123" y="2815405"/>
                          <a:pt x="0" y="2864874"/>
                        </a:cubicBezTo>
                        <a:cubicBezTo>
                          <a:pt x="-54727" y="2725113"/>
                          <a:pt x="21693" y="2594321"/>
                          <a:pt x="0" y="2349197"/>
                        </a:cubicBezTo>
                        <a:cubicBezTo>
                          <a:pt x="-21693" y="2104073"/>
                          <a:pt x="54846" y="2094025"/>
                          <a:pt x="0" y="1862168"/>
                        </a:cubicBezTo>
                        <a:cubicBezTo>
                          <a:pt x="-54846" y="1630311"/>
                          <a:pt x="8952" y="1469333"/>
                          <a:pt x="0" y="1260545"/>
                        </a:cubicBezTo>
                        <a:cubicBezTo>
                          <a:pt x="-8952" y="1051757"/>
                          <a:pt x="61081" y="881061"/>
                          <a:pt x="0" y="744867"/>
                        </a:cubicBezTo>
                        <a:cubicBezTo>
                          <a:pt x="-61081" y="608673"/>
                          <a:pt x="22685" y="3137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>
              <a:defRPr sz="4000" b="0">
                <a:solidFill>
                  <a:srgbClr val="664B31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defRPr>
            </a:lvl1pPr>
            <a:lvl2pPr indent="0">
              <a:defRPr sz="11200" b="0">
                <a:latin typeface="+mn-lt"/>
                <a:ea typeface="+mn-ea"/>
                <a:cs typeface="+mn-cs"/>
              </a:defRPr>
            </a:lvl2pPr>
            <a:lvl3pPr indent="0">
              <a:defRPr sz="11200" b="0">
                <a:latin typeface="+mn-lt"/>
                <a:ea typeface="+mn-ea"/>
                <a:cs typeface="+mn-cs"/>
              </a:defRPr>
            </a:lvl3pPr>
            <a:lvl4pPr indent="0">
              <a:defRPr sz="11200" b="0">
                <a:latin typeface="+mn-lt"/>
                <a:ea typeface="+mn-ea"/>
                <a:cs typeface="+mn-cs"/>
              </a:defRPr>
            </a:lvl4pPr>
            <a:lvl5pPr indent="0">
              <a:defRPr sz="11200" b="0">
                <a:latin typeface="+mn-lt"/>
                <a:ea typeface="+mn-ea"/>
                <a:cs typeface="+mn-cs"/>
              </a:defRPr>
            </a:lvl5pPr>
            <a:lvl6pPr indent="0">
              <a:defRPr sz="11200" b="0">
                <a:latin typeface="+mn-lt"/>
                <a:ea typeface="+mn-ea"/>
                <a:cs typeface="+mn-cs"/>
              </a:defRPr>
            </a:lvl6pPr>
            <a:lvl7pPr indent="0">
              <a:defRPr sz="11200" b="0">
                <a:latin typeface="+mn-lt"/>
                <a:ea typeface="+mn-ea"/>
                <a:cs typeface="+mn-cs"/>
              </a:defRPr>
            </a:lvl7pPr>
            <a:lvl8pPr indent="0">
              <a:defRPr sz="11200" b="0">
                <a:latin typeface="+mn-lt"/>
                <a:ea typeface="+mn-ea"/>
                <a:cs typeface="+mn-cs"/>
              </a:defRPr>
            </a:lvl8pPr>
            <a:lvl9pPr indent="0">
              <a:defRPr sz="11200" b="0">
                <a:latin typeface="+mn-lt"/>
                <a:ea typeface="+mn-ea"/>
                <a:cs typeface="+mn-cs"/>
              </a:defRPr>
            </a:lvl9pPr>
          </a:lstStyle>
          <a:p>
            <a:r>
              <a:rPr lang="uk-UA" noProof="0" dirty="0"/>
              <a:t>в розмірі мінімальної </a:t>
            </a:r>
          </a:p>
          <a:p>
            <a:r>
              <a:rPr lang="uk-UA" noProof="0" dirty="0"/>
              <a:t>заробітної плати</a:t>
            </a:r>
          </a:p>
        </p:txBody>
      </p:sp>
      <p:sp>
        <p:nvSpPr>
          <p:cNvPr id="53" name="Заголовок  про фiзичну…">
            <a:extLst>
              <a:ext uri="{FF2B5EF4-FFF2-40B4-BE49-F238E27FC236}">
                <a16:creationId xmlns:a16="http://schemas.microsoft.com/office/drawing/2014/main" id="{7C534E04-4176-4FEC-B1FD-98FA9F666114}"/>
              </a:ext>
            </a:extLst>
          </p:cNvPr>
          <p:cNvSpPr txBox="1">
            <a:spLocks/>
          </p:cNvSpPr>
          <p:nvPr/>
        </p:nvSpPr>
        <p:spPr>
          <a:xfrm>
            <a:off x="17278985" y="10315508"/>
            <a:ext cx="6733159" cy="2393576"/>
          </a:xfrm>
          <a:prstGeom prst="rect">
            <a:avLst/>
          </a:prstGeom>
          <a:ln w="85725" cap="sq" cmpd="sng">
            <a:solidFill>
              <a:srgbClr val="CE6414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6632179"/>
                      <a:gd name="connsiteY0" fmla="*/ 0 h 2864874"/>
                      <a:gd name="connsiteX1" fmla="*/ 685325 w 6632179"/>
                      <a:gd name="connsiteY1" fmla="*/ 0 h 2864874"/>
                      <a:gd name="connsiteX2" fmla="*/ 1105363 w 6632179"/>
                      <a:gd name="connsiteY2" fmla="*/ 0 h 2864874"/>
                      <a:gd name="connsiteX3" fmla="*/ 1724367 w 6632179"/>
                      <a:gd name="connsiteY3" fmla="*/ 0 h 2864874"/>
                      <a:gd name="connsiteX4" fmla="*/ 2144405 w 6632179"/>
                      <a:gd name="connsiteY4" fmla="*/ 0 h 2864874"/>
                      <a:gd name="connsiteX5" fmla="*/ 2697086 w 6632179"/>
                      <a:gd name="connsiteY5" fmla="*/ 0 h 2864874"/>
                      <a:gd name="connsiteX6" fmla="*/ 3316090 w 6632179"/>
                      <a:gd name="connsiteY6" fmla="*/ 0 h 2864874"/>
                      <a:gd name="connsiteX7" fmla="*/ 3669806 w 6632179"/>
                      <a:gd name="connsiteY7" fmla="*/ 0 h 2864874"/>
                      <a:gd name="connsiteX8" fmla="*/ 4023522 w 6632179"/>
                      <a:gd name="connsiteY8" fmla="*/ 0 h 2864874"/>
                      <a:gd name="connsiteX9" fmla="*/ 4708847 w 6632179"/>
                      <a:gd name="connsiteY9" fmla="*/ 0 h 2864874"/>
                      <a:gd name="connsiteX10" fmla="*/ 5261529 w 6632179"/>
                      <a:gd name="connsiteY10" fmla="*/ 0 h 2864874"/>
                      <a:gd name="connsiteX11" fmla="*/ 5615245 w 6632179"/>
                      <a:gd name="connsiteY11" fmla="*/ 0 h 2864874"/>
                      <a:gd name="connsiteX12" fmla="*/ 6632179 w 6632179"/>
                      <a:gd name="connsiteY12" fmla="*/ 0 h 2864874"/>
                      <a:gd name="connsiteX13" fmla="*/ 6632179 w 6632179"/>
                      <a:gd name="connsiteY13" fmla="*/ 630272 h 2864874"/>
                      <a:gd name="connsiteX14" fmla="*/ 6632179 w 6632179"/>
                      <a:gd name="connsiteY14" fmla="*/ 1145950 h 2864874"/>
                      <a:gd name="connsiteX15" fmla="*/ 6632179 w 6632179"/>
                      <a:gd name="connsiteY15" fmla="*/ 1718924 h 2864874"/>
                      <a:gd name="connsiteX16" fmla="*/ 6632179 w 6632179"/>
                      <a:gd name="connsiteY16" fmla="*/ 2205953 h 2864874"/>
                      <a:gd name="connsiteX17" fmla="*/ 6632179 w 6632179"/>
                      <a:gd name="connsiteY17" fmla="*/ 2864874 h 2864874"/>
                      <a:gd name="connsiteX18" fmla="*/ 6079497 w 6632179"/>
                      <a:gd name="connsiteY18" fmla="*/ 2864874 h 2864874"/>
                      <a:gd name="connsiteX19" fmla="*/ 5460494 w 6632179"/>
                      <a:gd name="connsiteY19" fmla="*/ 2864874 h 2864874"/>
                      <a:gd name="connsiteX20" fmla="*/ 4841491 w 6632179"/>
                      <a:gd name="connsiteY20" fmla="*/ 2864874 h 2864874"/>
                      <a:gd name="connsiteX21" fmla="*/ 4421453 w 6632179"/>
                      <a:gd name="connsiteY21" fmla="*/ 2864874 h 2864874"/>
                      <a:gd name="connsiteX22" fmla="*/ 3736128 w 6632179"/>
                      <a:gd name="connsiteY22" fmla="*/ 2864874 h 2864874"/>
                      <a:gd name="connsiteX23" fmla="*/ 3183446 w 6632179"/>
                      <a:gd name="connsiteY23" fmla="*/ 2864874 h 2864874"/>
                      <a:gd name="connsiteX24" fmla="*/ 2829730 w 6632179"/>
                      <a:gd name="connsiteY24" fmla="*/ 2864874 h 2864874"/>
                      <a:gd name="connsiteX25" fmla="*/ 2277048 w 6632179"/>
                      <a:gd name="connsiteY25" fmla="*/ 2864874 h 2864874"/>
                      <a:gd name="connsiteX26" fmla="*/ 1790688 w 6632179"/>
                      <a:gd name="connsiteY26" fmla="*/ 2864874 h 2864874"/>
                      <a:gd name="connsiteX27" fmla="*/ 1304329 w 6632179"/>
                      <a:gd name="connsiteY27" fmla="*/ 2864874 h 2864874"/>
                      <a:gd name="connsiteX28" fmla="*/ 817969 w 6632179"/>
                      <a:gd name="connsiteY28" fmla="*/ 2864874 h 2864874"/>
                      <a:gd name="connsiteX29" fmla="*/ 0 w 6632179"/>
                      <a:gd name="connsiteY29" fmla="*/ 2864874 h 2864874"/>
                      <a:gd name="connsiteX30" fmla="*/ 0 w 6632179"/>
                      <a:gd name="connsiteY30" fmla="*/ 2263250 h 2864874"/>
                      <a:gd name="connsiteX31" fmla="*/ 0 w 6632179"/>
                      <a:gd name="connsiteY31" fmla="*/ 1718924 h 2864874"/>
                      <a:gd name="connsiteX32" fmla="*/ 0 w 6632179"/>
                      <a:gd name="connsiteY32" fmla="*/ 1231896 h 2864874"/>
                      <a:gd name="connsiteX33" fmla="*/ 0 w 6632179"/>
                      <a:gd name="connsiteY33" fmla="*/ 687570 h 2864874"/>
                      <a:gd name="connsiteX34" fmla="*/ 0 w 6632179"/>
                      <a:gd name="connsiteY34" fmla="*/ 0 h 2864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6632179" h="2864874" fill="none" extrusionOk="0">
                        <a:moveTo>
                          <a:pt x="0" y="0"/>
                        </a:moveTo>
                        <a:cubicBezTo>
                          <a:pt x="160170" y="-3439"/>
                          <a:pt x="356723" y="63460"/>
                          <a:pt x="685325" y="0"/>
                        </a:cubicBezTo>
                        <a:cubicBezTo>
                          <a:pt x="1013928" y="-63460"/>
                          <a:pt x="986961" y="18321"/>
                          <a:pt x="1105363" y="0"/>
                        </a:cubicBezTo>
                        <a:cubicBezTo>
                          <a:pt x="1223765" y="-18321"/>
                          <a:pt x="1510265" y="1342"/>
                          <a:pt x="1724367" y="0"/>
                        </a:cubicBezTo>
                        <a:cubicBezTo>
                          <a:pt x="1938469" y="-1342"/>
                          <a:pt x="2005088" y="24457"/>
                          <a:pt x="2144405" y="0"/>
                        </a:cubicBezTo>
                        <a:cubicBezTo>
                          <a:pt x="2283722" y="-24457"/>
                          <a:pt x="2581079" y="41919"/>
                          <a:pt x="2697086" y="0"/>
                        </a:cubicBezTo>
                        <a:cubicBezTo>
                          <a:pt x="2813093" y="-41919"/>
                          <a:pt x="3061257" y="26678"/>
                          <a:pt x="3316090" y="0"/>
                        </a:cubicBezTo>
                        <a:cubicBezTo>
                          <a:pt x="3570923" y="-26678"/>
                          <a:pt x="3494229" y="20088"/>
                          <a:pt x="3669806" y="0"/>
                        </a:cubicBezTo>
                        <a:cubicBezTo>
                          <a:pt x="3845383" y="-20088"/>
                          <a:pt x="3913398" y="26164"/>
                          <a:pt x="4023522" y="0"/>
                        </a:cubicBezTo>
                        <a:cubicBezTo>
                          <a:pt x="4133646" y="-26164"/>
                          <a:pt x="4535138" y="23940"/>
                          <a:pt x="4708847" y="0"/>
                        </a:cubicBezTo>
                        <a:cubicBezTo>
                          <a:pt x="4882557" y="-23940"/>
                          <a:pt x="5093411" y="40434"/>
                          <a:pt x="5261529" y="0"/>
                        </a:cubicBezTo>
                        <a:cubicBezTo>
                          <a:pt x="5429647" y="-40434"/>
                          <a:pt x="5521281" y="37428"/>
                          <a:pt x="5615245" y="0"/>
                        </a:cubicBezTo>
                        <a:cubicBezTo>
                          <a:pt x="5709209" y="-37428"/>
                          <a:pt x="6129352" y="68699"/>
                          <a:pt x="6632179" y="0"/>
                        </a:cubicBezTo>
                        <a:cubicBezTo>
                          <a:pt x="6638381" y="273984"/>
                          <a:pt x="6619261" y="477614"/>
                          <a:pt x="6632179" y="630272"/>
                        </a:cubicBezTo>
                        <a:cubicBezTo>
                          <a:pt x="6645097" y="782930"/>
                          <a:pt x="6608668" y="958779"/>
                          <a:pt x="6632179" y="1145950"/>
                        </a:cubicBezTo>
                        <a:cubicBezTo>
                          <a:pt x="6655690" y="1333121"/>
                          <a:pt x="6564479" y="1478917"/>
                          <a:pt x="6632179" y="1718924"/>
                        </a:cubicBezTo>
                        <a:cubicBezTo>
                          <a:pt x="6699879" y="1958931"/>
                          <a:pt x="6584907" y="2025999"/>
                          <a:pt x="6632179" y="2205953"/>
                        </a:cubicBezTo>
                        <a:cubicBezTo>
                          <a:pt x="6679451" y="2385907"/>
                          <a:pt x="6594561" y="2560770"/>
                          <a:pt x="6632179" y="2864874"/>
                        </a:cubicBezTo>
                        <a:cubicBezTo>
                          <a:pt x="6460025" y="2885296"/>
                          <a:pt x="6225057" y="2847152"/>
                          <a:pt x="6079497" y="2864874"/>
                        </a:cubicBezTo>
                        <a:cubicBezTo>
                          <a:pt x="5933937" y="2882596"/>
                          <a:pt x="5637201" y="2853650"/>
                          <a:pt x="5460494" y="2864874"/>
                        </a:cubicBezTo>
                        <a:cubicBezTo>
                          <a:pt x="5283787" y="2876098"/>
                          <a:pt x="5147980" y="2837288"/>
                          <a:pt x="4841491" y="2864874"/>
                        </a:cubicBezTo>
                        <a:cubicBezTo>
                          <a:pt x="4535002" y="2892460"/>
                          <a:pt x="4560099" y="2864637"/>
                          <a:pt x="4421453" y="2864874"/>
                        </a:cubicBezTo>
                        <a:cubicBezTo>
                          <a:pt x="4282807" y="2865111"/>
                          <a:pt x="3938802" y="2830488"/>
                          <a:pt x="3736128" y="2864874"/>
                        </a:cubicBezTo>
                        <a:cubicBezTo>
                          <a:pt x="3533455" y="2899260"/>
                          <a:pt x="3310329" y="2844698"/>
                          <a:pt x="3183446" y="2864874"/>
                        </a:cubicBezTo>
                        <a:cubicBezTo>
                          <a:pt x="3056563" y="2885050"/>
                          <a:pt x="2966510" y="2853450"/>
                          <a:pt x="2829730" y="2864874"/>
                        </a:cubicBezTo>
                        <a:cubicBezTo>
                          <a:pt x="2692950" y="2876298"/>
                          <a:pt x="2447648" y="2851828"/>
                          <a:pt x="2277048" y="2864874"/>
                        </a:cubicBezTo>
                        <a:cubicBezTo>
                          <a:pt x="2106448" y="2877920"/>
                          <a:pt x="1952307" y="2846767"/>
                          <a:pt x="1790688" y="2864874"/>
                        </a:cubicBezTo>
                        <a:cubicBezTo>
                          <a:pt x="1629069" y="2882981"/>
                          <a:pt x="1455000" y="2841609"/>
                          <a:pt x="1304329" y="2864874"/>
                        </a:cubicBezTo>
                        <a:cubicBezTo>
                          <a:pt x="1153658" y="2888139"/>
                          <a:pt x="988669" y="2841699"/>
                          <a:pt x="817969" y="2864874"/>
                        </a:cubicBezTo>
                        <a:cubicBezTo>
                          <a:pt x="647269" y="2888049"/>
                          <a:pt x="233211" y="2814590"/>
                          <a:pt x="0" y="2864874"/>
                        </a:cubicBezTo>
                        <a:cubicBezTo>
                          <a:pt x="-24081" y="2738515"/>
                          <a:pt x="51238" y="2554275"/>
                          <a:pt x="0" y="2263250"/>
                        </a:cubicBezTo>
                        <a:cubicBezTo>
                          <a:pt x="-51238" y="1972225"/>
                          <a:pt x="61329" y="1928519"/>
                          <a:pt x="0" y="1718924"/>
                        </a:cubicBezTo>
                        <a:cubicBezTo>
                          <a:pt x="-61329" y="1509329"/>
                          <a:pt x="14366" y="1414604"/>
                          <a:pt x="0" y="1231896"/>
                        </a:cubicBezTo>
                        <a:cubicBezTo>
                          <a:pt x="-14366" y="1049188"/>
                          <a:pt x="58534" y="872467"/>
                          <a:pt x="0" y="687570"/>
                        </a:cubicBezTo>
                        <a:cubicBezTo>
                          <a:pt x="-58534" y="502673"/>
                          <a:pt x="32744" y="150878"/>
                          <a:pt x="0" y="0"/>
                        </a:cubicBezTo>
                        <a:close/>
                      </a:path>
                      <a:path w="6632179" h="2864874" stroke="0" extrusionOk="0">
                        <a:moveTo>
                          <a:pt x="0" y="0"/>
                        </a:moveTo>
                        <a:cubicBezTo>
                          <a:pt x="178058" y="-54301"/>
                          <a:pt x="312473" y="25446"/>
                          <a:pt x="486360" y="0"/>
                        </a:cubicBezTo>
                        <a:cubicBezTo>
                          <a:pt x="660247" y="-25446"/>
                          <a:pt x="755886" y="5136"/>
                          <a:pt x="840076" y="0"/>
                        </a:cubicBezTo>
                        <a:cubicBezTo>
                          <a:pt x="924266" y="-5136"/>
                          <a:pt x="1217306" y="52262"/>
                          <a:pt x="1525401" y="0"/>
                        </a:cubicBezTo>
                        <a:cubicBezTo>
                          <a:pt x="1833496" y="-52262"/>
                          <a:pt x="1852931" y="9347"/>
                          <a:pt x="2011761" y="0"/>
                        </a:cubicBezTo>
                        <a:cubicBezTo>
                          <a:pt x="2170591" y="-9347"/>
                          <a:pt x="2269461" y="2444"/>
                          <a:pt x="2498121" y="0"/>
                        </a:cubicBezTo>
                        <a:cubicBezTo>
                          <a:pt x="2726781" y="-2444"/>
                          <a:pt x="2928226" y="11269"/>
                          <a:pt x="3183446" y="0"/>
                        </a:cubicBezTo>
                        <a:cubicBezTo>
                          <a:pt x="3438666" y="-11269"/>
                          <a:pt x="3493450" y="25616"/>
                          <a:pt x="3603484" y="0"/>
                        </a:cubicBezTo>
                        <a:cubicBezTo>
                          <a:pt x="3713518" y="-25616"/>
                          <a:pt x="4146393" y="23964"/>
                          <a:pt x="4288809" y="0"/>
                        </a:cubicBezTo>
                        <a:cubicBezTo>
                          <a:pt x="4431225" y="-23964"/>
                          <a:pt x="4757814" y="23584"/>
                          <a:pt x="4974134" y="0"/>
                        </a:cubicBezTo>
                        <a:cubicBezTo>
                          <a:pt x="5190455" y="-23584"/>
                          <a:pt x="5269714" y="2489"/>
                          <a:pt x="5526816" y="0"/>
                        </a:cubicBezTo>
                        <a:cubicBezTo>
                          <a:pt x="5783918" y="-2489"/>
                          <a:pt x="6128625" y="33574"/>
                          <a:pt x="6632179" y="0"/>
                        </a:cubicBezTo>
                        <a:cubicBezTo>
                          <a:pt x="6655231" y="200960"/>
                          <a:pt x="6608458" y="297183"/>
                          <a:pt x="6632179" y="544326"/>
                        </a:cubicBezTo>
                        <a:cubicBezTo>
                          <a:pt x="6655900" y="791469"/>
                          <a:pt x="6611465" y="879308"/>
                          <a:pt x="6632179" y="1031355"/>
                        </a:cubicBezTo>
                        <a:cubicBezTo>
                          <a:pt x="6652893" y="1183402"/>
                          <a:pt x="6576406" y="1386604"/>
                          <a:pt x="6632179" y="1604329"/>
                        </a:cubicBezTo>
                        <a:cubicBezTo>
                          <a:pt x="6687952" y="1822054"/>
                          <a:pt x="6625263" y="2050056"/>
                          <a:pt x="6632179" y="2177304"/>
                        </a:cubicBezTo>
                        <a:cubicBezTo>
                          <a:pt x="6639095" y="2304553"/>
                          <a:pt x="6564881" y="2589524"/>
                          <a:pt x="6632179" y="2864874"/>
                        </a:cubicBezTo>
                        <a:cubicBezTo>
                          <a:pt x="6365226" y="2912331"/>
                          <a:pt x="6277147" y="2838644"/>
                          <a:pt x="6013176" y="2864874"/>
                        </a:cubicBezTo>
                        <a:cubicBezTo>
                          <a:pt x="5749205" y="2891104"/>
                          <a:pt x="5654114" y="2806790"/>
                          <a:pt x="5460494" y="2864874"/>
                        </a:cubicBezTo>
                        <a:cubicBezTo>
                          <a:pt x="5266874" y="2922958"/>
                          <a:pt x="5282262" y="2859883"/>
                          <a:pt x="5106778" y="2864874"/>
                        </a:cubicBezTo>
                        <a:cubicBezTo>
                          <a:pt x="4931294" y="2869865"/>
                          <a:pt x="4893993" y="2822955"/>
                          <a:pt x="4686740" y="2864874"/>
                        </a:cubicBezTo>
                        <a:cubicBezTo>
                          <a:pt x="4479487" y="2906793"/>
                          <a:pt x="4227020" y="2792683"/>
                          <a:pt x="4001415" y="2864874"/>
                        </a:cubicBezTo>
                        <a:cubicBezTo>
                          <a:pt x="3775810" y="2937065"/>
                          <a:pt x="3590154" y="2864429"/>
                          <a:pt x="3448733" y="2864874"/>
                        </a:cubicBezTo>
                        <a:cubicBezTo>
                          <a:pt x="3307312" y="2865319"/>
                          <a:pt x="3112860" y="2837137"/>
                          <a:pt x="3028695" y="2864874"/>
                        </a:cubicBezTo>
                        <a:cubicBezTo>
                          <a:pt x="2944530" y="2892611"/>
                          <a:pt x="2728291" y="2828938"/>
                          <a:pt x="2476013" y="2864874"/>
                        </a:cubicBezTo>
                        <a:cubicBezTo>
                          <a:pt x="2223735" y="2900810"/>
                          <a:pt x="2198984" y="2857676"/>
                          <a:pt x="2122297" y="2864874"/>
                        </a:cubicBezTo>
                        <a:cubicBezTo>
                          <a:pt x="2045610" y="2872072"/>
                          <a:pt x="1943663" y="2849691"/>
                          <a:pt x="1768581" y="2864874"/>
                        </a:cubicBezTo>
                        <a:cubicBezTo>
                          <a:pt x="1593499" y="2880057"/>
                          <a:pt x="1412356" y="2817681"/>
                          <a:pt x="1215899" y="2864874"/>
                        </a:cubicBezTo>
                        <a:cubicBezTo>
                          <a:pt x="1019442" y="2912067"/>
                          <a:pt x="992222" y="2822881"/>
                          <a:pt x="795861" y="2864874"/>
                        </a:cubicBezTo>
                        <a:cubicBezTo>
                          <a:pt x="599500" y="2906867"/>
                          <a:pt x="282123" y="2815405"/>
                          <a:pt x="0" y="2864874"/>
                        </a:cubicBezTo>
                        <a:cubicBezTo>
                          <a:pt x="-54727" y="2725113"/>
                          <a:pt x="21693" y="2594321"/>
                          <a:pt x="0" y="2349197"/>
                        </a:cubicBezTo>
                        <a:cubicBezTo>
                          <a:pt x="-21693" y="2104073"/>
                          <a:pt x="54846" y="2094025"/>
                          <a:pt x="0" y="1862168"/>
                        </a:cubicBezTo>
                        <a:cubicBezTo>
                          <a:pt x="-54846" y="1630311"/>
                          <a:pt x="8952" y="1469333"/>
                          <a:pt x="0" y="1260545"/>
                        </a:cubicBezTo>
                        <a:cubicBezTo>
                          <a:pt x="-8952" y="1051757"/>
                          <a:pt x="61081" y="881061"/>
                          <a:pt x="0" y="744867"/>
                        </a:cubicBezTo>
                        <a:cubicBezTo>
                          <a:pt x="-61081" y="608673"/>
                          <a:pt x="22685" y="3137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uk-UA" sz="7200" b="1" kern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</a:p>
          <a:p>
            <a:pPr lvl="0"/>
            <a:r>
              <a:rPr lang="uk-UA" sz="4000" noProof="0" dirty="0">
                <a:solidFill>
                  <a:srgbClr val="664B31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людей з інвалідністю</a:t>
            </a:r>
          </a:p>
          <a:p>
            <a:pPr lvl="0"/>
            <a:endParaRPr lang="uk-UA" sz="4000" noProof="0" dirty="0">
              <a:solidFill>
                <a:srgbClr val="664B31"/>
              </a:solidFill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A49EE7CD-EE90-D6D6-91C3-B17186C4096A}"/>
              </a:ext>
            </a:extLst>
          </p:cNvPr>
          <p:cNvSpPr txBox="1"/>
          <p:nvPr/>
        </p:nvSpPr>
        <p:spPr>
          <a:xfrm rot="5400000">
            <a:off x="11180423" y="-11196774"/>
            <a:ext cx="2023156" cy="24384001"/>
          </a:xfrm>
          <a:prstGeom prst="rect">
            <a:avLst/>
          </a:prstGeom>
          <a:gradFill>
            <a:gsLst>
              <a:gs pos="53000">
                <a:schemeClr val="bg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</p:spPr>
        <p:txBody>
          <a:bodyPr lIns="101600" tIns="101600" rIns="101600" bIns="101600" rtlCol="0" anchor="ctr"/>
          <a:lstStyle/>
          <a:p>
            <a:pPr>
              <a:lnSpc>
                <a:spcPts val="5718"/>
              </a:lnSpc>
            </a:pPr>
            <a:endParaRPr lang="uk-UA" sz="6000" noProof="0" dirty="0"/>
          </a:p>
        </p:txBody>
      </p:sp>
      <p:sp>
        <p:nvSpPr>
          <p:cNvPr id="35" name="Заголовок  про фiзичну…">
            <a:extLst>
              <a:ext uri="{FF2B5EF4-FFF2-40B4-BE49-F238E27FC236}">
                <a16:creationId xmlns:a16="http://schemas.microsoft.com/office/drawing/2014/main" id="{29733415-5956-4197-8187-FA43FE55C66C}"/>
              </a:ext>
            </a:extLst>
          </p:cNvPr>
          <p:cNvSpPr txBox="1">
            <a:spLocks/>
          </p:cNvSpPr>
          <p:nvPr/>
        </p:nvSpPr>
        <p:spPr>
          <a:xfrm>
            <a:off x="2198375" y="43535"/>
            <a:ext cx="20864945" cy="1437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defRPr sz="9000">
                <a:latin typeface="BarrierFree Headline"/>
                <a:ea typeface="BarrierFree Headline"/>
                <a:cs typeface="BarrierFree Headline"/>
                <a:sym typeface="BarrierFree Headline"/>
              </a:defRPr>
            </a:pPr>
            <a:r>
              <a:rPr lang="uk-UA" sz="6000" kern="1200" noProof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  <a:sym typeface="BarrierFree Headline"/>
              </a:rPr>
              <a:t>Сприяння роботодавцям, які працевлаштовують людей з інвалідністю</a:t>
            </a:r>
          </a:p>
        </p:txBody>
      </p:sp>
      <p:sp>
        <p:nvSpPr>
          <p:cNvPr id="3" name="Прямокутник 17">
            <a:extLst>
              <a:ext uri="{FF2B5EF4-FFF2-40B4-BE49-F238E27FC236}">
                <a16:creationId xmlns:a16="http://schemas.microsoft.com/office/drawing/2014/main" id="{CA27ABB7-A5D0-3E5B-1E34-DF0F8E648C91}"/>
              </a:ext>
            </a:extLst>
          </p:cNvPr>
          <p:cNvSpPr/>
          <p:nvPr/>
        </p:nvSpPr>
        <p:spPr>
          <a:xfrm>
            <a:off x="23063320" y="12791404"/>
            <a:ext cx="982130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266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uk-UA" sz="36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24865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8">
            <a:extLst>
              <a:ext uri="{FF2B5EF4-FFF2-40B4-BE49-F238E27FC236}">
                <a16:creationId xmlns:a16="http://schemas.microsoft.com/office/drawing/2014/main" id="{6B77B37B-A085-83CF-AF54-5A5FFDD6507C}"/>
              </a:ext>
            </a:extLst>
          </p:cNvPr>
          <p:cNvSpPr/>
          <p:nvPr/>
        </p:nvSpPr>
        <p:spPr>
          <a:xfrm>
            <a:off x="-159588" y="-1"/>
            <a:ext cx="4049247" cy="14166967"/>
          </a:xfrm>
          <a:custGeom>
            <a:avLst/>
            <a:gdLst/>
            <a:ahLst/>
            <a:cxnLst/>
            <a:rect l="l" t="t" r="r" b="b"/>
            <a:pathLst>
              <a:path w="812800" h="2976105">
                <a:moveTo>
                  <a:pt x="0" y="0"/>
                </a:moveTo>
                <a:lnTo>
                  <a:pt x="812800" y="0"/>
                </a:lnTo>
                <a:lnTo>
                  <a:pt x="812800" y="2976105"/>
                </a:lnTo>
                <a:lnTo>
                  <a:pt x="0" y="2976105"/>
                </a:lnTo>
                <a:close/>
              </a:path>
            </a:pathLst>
          </a:custGeom>
          <a:solidFill>
            <a:srgbClr val="E65D00"/>
          </a:solidFill>
        </p:spPr>
        <p:txBody>
          <a:bodyPr/>
          <a:lstStyle/>
          <a:p>
            <a:endParaRPr lang="uk-UA" sz="2400" dirty="0"/>
          </a:p>
        </p:txBody>
      </p:sp>
      <p:sp>
        <p:nvSpPr>
          <p:cNvPr id="82" name="TextBox 8">
            <a:extLst>
              <a:ext uri="{FF2B5EF4-FFF2-40B4-BE49-F238E27FC236}">
                <a16:creationId xmlns:a16="http://schemas.microsoft.com/office/drawing/2014/main" id="{420D29C5-79F6-4524-8957-B01B2613ACE2}"/>
              </a:ext>
            </a:extLst>
          </p:cNvPr>
          <p:cNvSpPr txBox="1"/>
          <p:nvPr/>
        </p:nvSpPr>
        <p:spPr>
          <a:xfrm>
            <a:off x="7103435" y="7146033"/>
            <a:ext cx="8448939" cy="2417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84"/>
              </a:lnSpc>
              <a:spcBef>
                <a:spcPct val="0"/>
              </a:spcBef>
            </a:pPr>
            <a:br>
              <a:rPr lang="uk-UA" sz="3733" dirty="0">
                <a:solidFill>
                  <a:srgbClr val="664B31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</a:br>
            <a:br>
              <a:rPr lang="uk-UA" sz="3733" dirty="0"/>
            </a:br>
            <a:endParaRPr lang="uk-UA" sz="3733" dirty="0"/>
          </a:p>
          <a:p>
            <a:pPr>
              <a:lnSpc>
                <a:spcPts val="4784"/>
              </a:lnSpc>
              <a:spcBef>
                <a:spcPct val="0"/>
              </a:spcBef>
            </a:pPr>
            <a:endParaRPr lang="en-US" sz="3733" dirty="0">
              <a:solidFill>
                <a:srgbClr val="664B31"/>
              </a:solidFill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  <a:sym typeface="Lora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7822070-6127-43E6-BFCB-F4AD1B1F9A42}"/>
              </a:ext>
            </a:extLst>
          </p:cNvPr>
          <p:cNvSpPr txBox="1"/>
          <p:nvPr/>
        </p:nvSpPr>
        <p:spPr>
          <a:xfrm>
            <a:off x="1828800" y="4381483"/>
            <a:ext cx="7924800" cy="631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784"/>
              </a:lnSpc>
              <a:spcBef>
                <a:spcPct val="0"/>
              </a:spcBef>
            </a:pPr>
            <a:endParaRPr lang="uk-UA" sz="2667" dirty="0">
              <a:solidFill>
                <a:srgbClr val="664B31"/>
              </a:solidFill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F7946DA-F85F-4AD3-B96B-B9111B080A19}"/>
              </a:ext>
            </a:extLst>
          </p:cNvPr>
          <p:cNvSpPr txBox="1"/>
          <p:nvPr/>
        </p:nvSpPr>
        <p:spPr>
          <a:xfrm>
            <a:off x="5265849" y="2146567"/>
            <a:ext cx="15302574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uk-UA" sz="4400" dirty="0">
                <a:solidFill>
                  <a:srgbClr val="E65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Інклюзивний коворкінг  «Доступна зайнятість»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B7A547-323E-BCE8-4687-546B914284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3616" y="3327298"/>
            <a:ext cx="8448937" cy="5637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A59B51-E729-ED09-CE13-7E60234072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6149" y="7700213"/>
            <a:ext cx="8322594" cy="55603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BD01AD-F078-D05C-3557-9288A4B8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56" y="3333245"/>
            <a:ext cx="8002364" cy="52734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996B53D-281E-C63D-A3A8-25F97CCAB8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746" y="7746032"/>
            <a:ext cx="7903137" cy="52734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4">
            <a:extLst>
              <a:ext uri="{FF2B5EF4-FFF2-40B4-BE49-F238E27FC236}">
                <a16:creationId xmlns:a16="http://schemas.microsoft.com/office/drawing/2014/main" id="{8E9A090C-BFC5-F363-B0E6-C701AAE31B91}"/>
              </a:ext>
            </a:extLst>
          </p:cNvPr>
          <p:cNvSpPr txBox="1"/>
          <p:nvPr/>
        </p:nvSpPr>
        <p:spPr>
          <a:xfrm rot="5400000">
            <a:off x="11206274" y="-11364865"/>
            <a:ext cx="1811866" cy="24543590"/>
          </a:xfrm>
          <a:prstGeom prst="rect">
            <a:avLst/>
          </a:prstGeom>
          <a:gradFill>
            <a:gsLst>
              <a:gs pos="53000">
                <a:schemeClr val="bg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</p:spPr>
        <p:txBody>
          <a:bodyPr lIns="101600" tIns="101600" rIns="101600" bIns="101600" rtlCol="0" anchor="ctr"/>
          <a:lstStyle/>
          <a:p>
            <a:pPr>
              <a:lnSpc>
                <a:spcPts val="5718"/>
              </a:lnSpc>
            </a:pPr>
            <a:endParaRPr sz="6000"/>
          </a:p>
        </p:txBody>
      </p:sp>
      <p:sp>
        <p:nvSpPr>
          <p:cNvPr id="35" name="Заголовок  про фiзичну…">
            <a:extLst>
              <a:ext uri="{FF2B5EF4-FFF2-40B4-BE49-F238E27FC236}">
                <a16:creationId xmlns:a16="http://schemas.microsoft.com/office/drawing/2014/main" id="{29733415-5956-4197-8187-FA43FE55C66C}"/>
              </a:ext>
            </a:extLst>
          </p:cNvPr>
          <p:cNvSpPr txBox="1">
            <a:spLocks/>
          </p:cNvSpPr>
          <p:nvPr/>
        </p:nvSpPr>
        <p:spPr>
          <a:xfrm>
            <a:off x="3180505" y="-51330"/>
            <a:ext cx="20864945" cy="1437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defRPr sz="9000">
                <a:latin typeface="BarrierFree Headline"/>
                <a:ea typeface="BarrierFree Headline"/>
                <a:cs typeface="BarrierFree Headline"/>
                <a:sym typeface="BarrierFree Headline"/>
              </a:defRPr>
            </a:pPr>
            <a:r>
              <a:rPr lang="uk-UA" sz="6000" kern="1200" noProof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  <a:sym typeface="BarrierFree Headline"/>
              </a:rPr>
              <a:t>Забезпечення безбар`єрного доступу до послуг</a:t>
            </a:r>
          </a:p>
          <a:p>
            <a:pPr hangingPunct="1">
              <a:defRPr sz="9000">
                <a:latin typeface="BarrierFree Headline"/>
                <a:ea typeface="BarrierFree Headline"/>
                <a:cs typeface="BarrierFree Headline"/>
                <a:sym typeface="BarrierFree Headline"/>
              </a:defRPr>
            </a:pPr>
            <a:r>
              <a:rPr lang="uk-UA" sz="6000" kern="1200" noProof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  <a:sym typeface="BarrierFree Headline"/>
              </a:rPr>
              <a:t> служби зайнятості </a:t>
            </a:r>
          </a:p>
        </p:txBody>
      </p:sp>
      <p:sp>
        <p:nvSpPr>
          <p:cNvPr id="16" name="Прямокутник 17">
            <a:extLst>
              <a:ext uri="{FF2B5EF4-FFF2-40B4-BE49-F238E27FC236}">
                <a16:creationId xmlns:a16="http://schemas.microsoft.com/office/drawing/2014/main" id="{4BA94235-7697-9E80-0A31-F9AF47C5AB35}"/>
              </a:ext>
            </a:extLst>
          </p:cNvPr>
          <p:cNvSpPr/>
          <p:nvPr/>
        </p:nvSpPr>
        <p:spPr>
          <a:xfrm>
            <a:off x="23063320" y="12791404"/>
            <a:ext cx="982130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26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BEE1867C-6479-99D9-0196-8CA58A62C5BA}"/>
              </a:ext>
            </a:extLst>
          </p:cNvPr>
          <p:cNvSpPr/>
          <p:nvPr/>
        </p:nvSpPr>
        <p:spPr>
          <a:xfrm>
            <a:off x="-851673" y="-260124"/>
            <a:ext cx="5075428" cy="277764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310545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8D01700E-0065-84A6-BD6E-78A917B72700}"/>
              </a:ext>
            </a:extLst>
          </p:cNvPr>
          <p:cNvSpPr txBox="1"/>
          <p:nvPr/>
        </p:nvSpPr>
        <p:spPr>
          <a:xfrm rot="5400000">
            <a:off x="11286067" y="-11303500"/>
            <a:ext cx="1811866" cy="24384000"/>
          </a:xfrm>
          <a:prstGeom prst="rect">
            <a:avLst/>
          </a:prstGeom>
          <a:gradFill>
            <a:gsLst>
              <a:gs pos="53000">
                <a:schemeClr val="bg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</p:spPr>
        <p:txBody>
          <a:bodyPr lIns="101600" tIns="101600" rIns="101600" bIns="101600" rtlCol="0" anchor="ctr"/>
          <a:lstStyle/>
          <a:p>
            <a:pPr>
              <a:lnSpc>
                <a:spcPts val="5718"/>
              </a:lnSpc>
            </a:pPr>
            <a:endParaRPr sz="600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781738C-8FE3-43FA-9BCA-ED0A4C861B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589" y="5531372"/>
            <a:ext cx="7370842" cy="4919893"/>
          </a:xfrm>
          <a:prstGeom prst="rect">
            <a:avLst/>
          </a:prstGeom>
          <a:effectLst>
            <a:outerShdw blurRad="50800" dist="50800" dir="3060000" algn="ctr" rotWithShape="0">
              <a:srgbClr val="000000">
                <a:alpha val="43137"/>
              </a:srgbClr>
            </a:outerShdw>
          </a:effectLst>
        </p:spPr>
      </p:pic>
      <p:cxnSp>
        <p:nvCxnSpPr>
          <p:cNvPr id="39" name="直接箭头连接符 38"/>
          <p:cNvCxnSpPr/>
          <p:nvPr/>
        </p:nvCxnSpPr>
        <p:spPr>
          <a:xfrm flipH="1">
            <a:off x="7555679" y="7732651"/>
            <a:ext cx="1078766" cy="2"/>
          </a:xfrm>
          <a:prstGeom prst="straightConnector1">
            <a:avLst/>
          </a:prstGeom>
          <a:noFill/>
          <a:ln w="19050" cap="flat" cmpd="sng" algn="ctr">
            <a:noFill/>
            <a:prstDash val="sysDot"/>
            <a:miter lim="800000"/>
            <a:headEnd type="oval" w="sm" len="sm"/>
            <a:tailEnd type="oval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cxnSp>
      <p:sp>
        <p:nvSpPr>
          <p:cNvPr id="43" name="文本框 78"/>
          <p:cNvSpPr txBox="1"/>
          <p:nvPr/>
        </p:nvSpPr>
        <p:spPr>
          <a:xfrm>
            <a:off x="13359771" y="2161153"/>
            <a:ext cx="9089735" cy="258532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4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defTabSz="1828800" hangingPunct="1">
              <a:lnSpc>
                <a:spcPct val="100000"/>
              </a:lnSpc>
              <a:defRPr/>
            </a:pPr>
            <a:r>
              <a:rPr lang="uk-UA" altLang="zh-CN" sz="5400" dirty="0">
                <a:solidFill>
                  <a:srgbClr val="E65D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Консультація щодо компенсацій  для роботодавців</a:t>
            </a:r>
            <a:endParaRPr lang="en-GB" altLang="zh-CN" sz="5400" dirty="0">
              <a:solidFill>
                <a:srgbClr val="E65D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091AC6-C6EF-5238-C719-F7D0B4596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2086" y="-498265"/>
            <a:ext cx="21031200" cy="2651126"/>
          </a:xfrm>
        </p:spPr>
        <p:txBody>
          <a:bodyPr>
            <a:noAutofit/>
          </a:bodyPr>
          <a:lstStyle/>
          <a:p>
            <a:r>
              <a:rPr lang="uk-UA" sz="6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  <a:sym typeface="BarrierFree Headline"/>
              </a:rPr>
              <a:t>Офіси платформи «Зроблено в Україні»</a:t>
            </a:r>
            <a:endParaRPr lang="x-none" sz="60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  <a:sym typeface="BarrierFree Headline"/>
            </a:endParaRPr>
          </a:p>
        </p:txBody>
      </p:sp>
      <p:sp>
        <p:nvSpPr>
          <p:cNvPr id="4" name="文本框 78">
            <a:extLst>
              <a:ext uri="{FF2B5EF4-FFF2-40B4-BE49-F238E27FC236}">
                <a16:creationId xmlns:a16="http://schemas.microsoft.com/office/drawing/2014/main" id="{09CD3999-E32A-7450-E908-52A7BA381B86}"/>
              </a:ext>
            </a:extLst>
          </p:cNvPr>
          <p:cNvSpPr txBox="1"/>
          <p:nvPr/>
        </p:nvSpPr>
        <p:spPr>
          <a:xfrm>
            <a:off x="6959255" y="11111164"/>
            <a:ext cx="8560510" cy="175432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4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defTabSz="1828800" hangingPunct="1">
              <a:lnSpc>
                <a:spcPct val="100000"/>
              </a:lnSpc>
              <a:defRPr/>
            </a:pPr>
            <a:r>
              <a:rPr lang="uk-UA" altLang="zh-CN" sz="5400" dirty="0">
                <a:solidFill>
                  <a:srgbClr val="E65D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Допомога в</a:t>
            </a:r>
          </a:p>
          <a:p>
            <a:pPr defTabSz="1828800" hangingPunct="1">
              <a:lnSpc>
                <a:spcPct val="100000"/>
              </a:lnSpc>
              <a:defRPr/>
            </a:pPr>
            <a:r>
              <a:rPr lang="uk-UA" altLang="zh-CN" sz="5400" dirty="0">
                <a:solidFill>
                  <a:srgbClr val="E65D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оформленні документів</a:t>
            </a:r>
            <a:endParaRPr lang="en-GB" altLang="zh-CN" sz="5400" dirty="0">
              <a:solidFill>
                <a:srgbClr val="E65D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5" name="文本框 78">
            <a:extLst>
              <a:ext uri="{FF2B5EF4-FFF2-40B4-BE49-F238E27FC236}">
                <a16:creationId xmlns:a16="http://schemas.microsoft.com/office/drawing/2014/main" id="{9C695141-72EB-6497-836C-E5F0CF4B7EFB}"/>
              </a:ext>
            </a:extLst>
          </p:cNvPr>
          <p:cNvSpPr txBox="1"/>
          <p:nvPr/>
        </p:nvSpPr>
        <p:spPr>
          <a:xfrm>
            <a:off x="18275431" y="6858000"/>
            <a:ext cx="6101439" cy="258532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4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defTabSz="1828800" hangingPunct="1">
              <a:lnSpc>
                <a:spcPct val="100000"/>
              </a:lnSpc>
              <a:defRPr/>
            </a:pPr>
            <a:r>
              <a:rPr lang="uk-UA" altLang="zh-CN" sz="5400" dirty="0">
                <a:solidFill>
                  <a:srgbClr val="E65D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Консультації </a:t>
            </a:r>
            <a:endParaRPr lang="en-US" altLang="zh-CN" sz="5400" dirty="0">
              <a:solidFill>
                <a:srgbClr val="E65D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 defTabSz="1828800" hangingPunct="1">
              <a:lnSpc>
                <a:spcPct val="100000"/>
              </a:lnSpc>
              <a:defRPr/>
            </a:pPr>
            <a:r>
              <a:rPr lang="uk-UA" altLang="zh-CN" sz="5400" dirty="0">
                <a:solidFill>
                  <a:srgbClr val="E65D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щодо грантових програм</a:t>
            </a:r>
            <a:endParaRPr lang="en-GB" altLang="zh-CN" sz="5400" dirty="0">
              <a:solidFill>
                <a:srgbClr val="E65D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6" name="文本框 78">
            <a:extLst>
              <a:ext uri="{FF2B5EF4-FFF2-40B4-BE49-F238E27FC236}">
                <a16:creationId xmlns:a16="http://schemas.microsoft.com/office/drawing/2014/main" id="{1B85CA67-F1BA-A36B-CE08-F1726D9C4190}"/>
              </a:ext>
            </a:extLst>
          </p:cNvPr>
          <p:cNvSpPr txBox="1"/>
          <p:nvPr/>
        </p:nvSpPr>
        <p:spPr>
          <a:xfrm>
            <a:off x="2074219" y="8314880"/>
            <a:ext cx="5999183" cy="175432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4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defTabSz="1828800" hangingPunct="1">
              <a:lnSpc>
                <a:spcPct val="100000"/>
              </a:lnSpc>
              <a:defRPr/>
            </a:pPr>
            <a:r>
              <a:rPr lang="uk-UA" altLang="zh-CN" sz="5400" dirty="0">
                <a:solidFill>
                  <a:srgbClr val="E65D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Інформаційна</a:t>
            </a:r>
            <a:endParaRPr lang="en-US" altLang="zh-CN" sz="5400" dirty="0">
              <a:solidFill>
                <a:srgbClr val="E65D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 defTabSz="1828800" hangingPunct="1">
              <a:lnSpc>
                <a:spcPct val="100000"/>
              </a:lnSpc>
              <a:defRPr/>
            </a:pPr>
            <a:r>
              <a:rPr lang="uk-UA" altLang="zh-CN" sz="5400" dirty="0">
                <a:solidFill>
                  <a:srgbClr val="E65D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підтримка</a:t>
            </a:r>
            <a:endParaRPr lang="en-GB" altLang="zh-CN" sz="5400" dirty="0">
              <a:solidFill>
                <a:srgbClr val="E65D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7" name="文本框 78">
            <a:extLst>
              <a:ext uri="{FF2B5EF4-FFF2-40B4-BE49-F238E27FC236}">
                <a16:creationId xmlns:a16="http://schemas.microsoft.com/office/drawing/2014/main" id="{A04A28CE-0207-1368-478B-A7C716431AFE}"/>
              </a:ext>
            </a:extLst>
          </p:cNvPr>
          <p:cNvSpPr txBox="1"/>
          <p:nvPr/>
        </p:nvSpPr>
        <p:spPr>
          <a:xfrm>
            <a:off x="-850238" y="3453814"/>
            <a:ext cx="6358316" cy="175432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1828800" hangingPunct="1">
              <a:defRPr sz="5400">
                <a:solidFill>
                  <a:srgbClr val="CE6414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时尚中黑简体" panose="01010104010101010101" pitchFamily="2" charset="-122"/>
                <a:cs typeface="Arial" panose="020B0604020202020204" pitchFamily="34" charset="0"/>
              </a:defRPr>
            </a:lvl1pPr>
          </a:lstStyle>
          <a:p>
            <a:r>
              <a:rPr lang="uk-UA" altLang="zh-CN" dirty="0">
                <a:solidFill>
                  <a:srgbClr val="E65D00"/>
                </a:solidFill>
                <a:sym typeface="+mn-lt"/>
              </a:rPr>
              <a:t>Отримання </a:t>
            </a:r>
            <a:endParaRPr lang="en-US" altLang="zh-CN" dirty="0">
              <a:solidFill>
                <a:srgbClr val="E65D00"/>
              </a:solidFill>
              <a:sym typeface="+mn-lt"/>
            </a:endParaRPr>
          </a:p>
          <a:p>
            <a:r>
              <a:rPr lang="uk-UA" altLang="zh-CN" dirty="0">
                <a:solidFill>
                  <a:srgbClr val="E65D00"/>
                </a:solidFill>
                <a:sym typeface="+mn-lt"/>
              </a:rPr>
              <a:t>ваучера</a:t>
            </a:r>
            <a:endParaRPr lang="en-GB" altLang="zh-CN" dirty="0">
              <a:solidFill>
                <a:srgbClr val="E65D00"/>
              </a:solidFill>
              <a:sym typeface="+mn-lt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9808E26-7466-444B-B2C3-365D532CD0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308" y="2177847"/>
            <a:ext cx="7620692" cy="5086664"/>
          </a:xfrm>
          <a:prstGeom prst="rect">
            <a:avLst/>
          </a:prstGeom>
          <a:effectLst>
            <a:outerShdw blurRad="50800" dist="50800" dir="306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1" name="Прямокутник 17">
            <a:extLst>
              <a:ext uri="{FF2B5EF4-FFF2-40B4-BE49-F238E27FC236}">
                <a16:creationId xmlns:a16="http://schemas.microsoft.com/office/drawing/2014/main" id="{AE05D2BA-12C5-9FE3-971F-FE892DC8B51C}"/>
              </a:ext>
            </a:extLst>
          </p:cNvPr>
          <p:cNvSpPr/>
          <p:nvPr/>
        </p:nvSpPr>
        <p:spPr>
          <a:xfrm>
            <a:off x="23063320" y="12791404"/>
            <a:ext cx="982130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26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8</a:t>
            </a:r>
            <a:endParaRPr lang="uk-U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42511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3627</TotalTime>
  <Words>391</Words>
  <Application>Microsoft Office PowerPoint</Application>
  <PresentationFormat>Произвольный</PresentationFormat>
  <Paragraphs>115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Arial</vt:lpstr>
      <vt:lpstr>BarrierFree Headline</vt:lpstr>
      <vt:lpstr>Calibri</vt:lpstr>
      <vt:lpstr>Calibri Light</vt:lpstr>
      <vt:lpstr>Helvetica Neue</vt:lpstr>
      <vt:lpstr>Helvetica Neue Light</vt:lpstr>
      <vt:lpstr>Helvetica Neue Medium</vt:lpstr>
      <vt:lpstr>Open Sauce</vt:lpstr>
      <vt:lpstr>Times New Roman</vt:lpstr>
      <vt:lpstr>White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Офіси платформи «Зроблено в Україні»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«Є робота» перспективи та досвід реалізації в Харківській області</dc:title>
  <dc:creator>Зибіна Лариса</dc:creator>
  <cp:lastModifiedBy>Остапенко Оксана</cp:lastModifiedBy>
  <cp:revision>228</cp:revision>
  <cp:lastPrinted>2024-04-16T11:12:40Z</cp:lastPrinted>
  <dcterms:modified xsi:type="dcterms:W3CDTF">2025-04-04T06:33:55Z</dcterms:modified>
</cp:coreProperties>
</file>