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5">
  <p:sldMasterIdLst>
    <p:sldMasterId id="2147483648" r:id="rId1"/>
  </p:sldMasterIdLst>
  <p:notesMasterIdLst>
    <p:notesMasterId r:id="rId12"/>
  </p:notesMasterIdLst>
  <p:sldIdLst>
    <p:sldId id="274" r:id="rId2"/>
    <p:sldId id="552" r:id="rId3"/>
    <p:sldId id="558" r:id="rId4"/>
    <p:sldId id="555" r:id="rId5"/>
    <p:sldId id="554" r:id="rId6"/>
    <p:sldId id="556" r:id="rId7"/>
    <p:sldId id="595" r:id="rId8"/>
    <p:sldId id="596" r:id="rId9"/>
    <p:sldId id="597" r:id="rId10"/>
    <p:sldId id="284" r:id="rId11"/>
  </p:sldIdLst>
  <p:sldSz cx="12798425" cy="719931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403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sXtYLq22PgSUecI7ZcGG3BRWu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64B"/>
    <a:srgbClr val="1F4E79"/>
    <a:srgbClr val="003D79"/>
    <a:srgbClr val="FFFFFF"/>
    <a:srgbClr val="70AD47"/>
    <a:srgbClr val="A5A5A5"/>
    <a:srgbClr val="01503C"/>
    <a:srgbClr val="CD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3871AF-1E5E-4F10-899F-E58F4FC9C79A}">
  <a:tblStyle styleId="{5F3871AF-1E5E-4F10-899F-E58F4FC9C7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FB7143-2730-4A17-B11D-E693CEBB374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8" y="90"/>
      </p:cViewPr>
      <p:guideLst>
        <p:guide orient="horz" pos="2267"/>
        <p:guide pos="40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UF\GUF%20Results\2021\&#1047;&#1074;&#1110;&#1090;&#1085;&#1110;%20&#1076;&#1072;&#1085;&#1110;\&#1057;&#1087;&#1110;&#1083;&#1100;&#1085;&#1072;%20&#1087;&#1088;&#1086;&#1075;&#1088;&#1072;&#1084;&#1072;%20&#1079;%20&#1051;&#1100;&#1074;&#1110;&#1074;&#1089;&#1100;&#1082;&#1086;&#1102;%20&#1054;&#1044;&#1040;_&#1074;&#1080;&#1087;&#1083;&#1072;&#1090;&#1080;%20&#1052;&#1052;&#1057;&#105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ММСП.xlsx]Таблиці!ЗведенаТаблиця1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92D05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rgbClr val="92D05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92D05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2387681159420289"/>
          <c:y val="7.6611111111111102E-2"/>
          <c:w val="0.55224637681159416"/>
          <c:h val="0.84677777777777774"/>
        </c:manualLayout>
      </c:layout>
      <c:doughnutChart>
        <c:varyColors val="1"/>
        <c:ser>
          <c:idx val="0"/>
          <c:order val="0"/>
          <c:tx>
            <c:strRef>
              <c:f>Таблиці!$B$22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1-4AC6-8121-A1183B4B646C}"/>
              </c:ext>
            </c:extLst>
          </c:dPt>
          <c:dPt>
            <c:idx val="1"/>
            <c:bubble3D val="0"/>
            <c:spPr>
              <a:solidFill>
                <a:srgbClr val="5DC6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1-4AC6-8121-A1183B4B646C}"/>
              </c:ext>
            </c:extLst>
          </c:dPt>
          <c:dLbls>
            <c:dLbl>
              <c:idx val="0"/>
              <c:layout>
                <c:manualLayout>
                  <c:x val="0.1932608695652174"/>
                  <c:y val="-1.881481481481481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D1-4AC6-8121-A1183B4B646C}"/>
                </c:ext>
              </c:extLst>
            </c:dLbl>
            <c:dLbl>
              <c:idx val="1"/>
              <c:layout>
                <c:manualLayout>
                  <c:x val="-0.22393719806763285"/>
                  <c:y val="1.411111111111111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D1-4AC6-8121-A1183B4B646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Таблиці!$A$23:$A$25</c:f>
              <c:strCache>
                <c:ptCount val="2"/>
                <c:pt idx="0">
                  <c:v>Малий бізнес</c:v>
                </c:pt>
                <c:pt idx="1">
                  <c:v>Мікро бізнес</c:v>
                </c:pt>
              </c:strCache>
            </c:strRef>
          </c:cat>
          <c:val>
            <c:numRef>
              <c:f>Таблиці!$B$23:$B$25</c:f>
              <c:numCache>
                <c:formatCode>0.00%</c:formatCode>
                <c:ptCount val="2"/>
                <c:pt idx="0">
                  <c:v>0.19619977472608338</c:v>
                </c:pt>
                <c:pt idx="1">
                  <c:v>0.80380022527391659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D1-4AC6-8121-A1183B4B6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4154589371983"/>
          <c:y val="7.1907407407407406E-2"/>
          <c:w val="0.55838164251207734"/>
          <c:h val="0.85618518518518516"/>
        </c:manualLayout>
      </c:layout>
      <c:doughnutChart>
        <c:varyColors val="1"/>
        <c:ser>
          <c:idx val="0"/>
          <c:order val="0"/>
          <c:spPr>
            <a:solidFill>
              <a:schemeClr val="accent5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E-4E40-B982-B53E1E5F398D}"/>
              </c:ext>
            </c:extLst>
          </c:dPt>
          <c:dPt>
            <c:idx val="1"/>
            <c:bubble3D val="0"/>
            <c:spPr>
              <a:solidFill>
                <a:srgbClr val="5DC6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E-4E40-B982-B53E1E5F398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E-4E40-B982-B53E1E5F398D}"/>
                </c:ext>
              </c:extLst>
            </c:dLbl>
            <c:dLbl>
              <c:idx val="1"/>
              <c:layout>
                <c:manualLayout>
                  <c:x val="0.18154589371980676"/>
                  <c:y val="-6.07777777777777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E-4E40-B982-B53E1E5F3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Таблиці!$A$2:$A$3</c:f>
              <c:strCache>
                <c:ptCount val="2"/>
                <c:pt idx="0">
                  <c:v>Решта</c:v>
                </c:pt>
                <c:pt idx="1">
                  <c:v>Спільна програма</c:v>
                </c:pt>
              </c:strCache>
            </c:strRef>
          </c:cat>
          <c:val>
            <c:numRef>
              <c:f>Таблиці!$C$2:$C$3</c:f>
              <c:numCache>
                <c:formatCode>0%</c:formatCode>
                <c:ptCount val="2"/>
                <c:pt idx="0">
                  <c:v>0.601644648153141</c:v>
                </c:pt>
                <c:pt idx="1">
                  <c:v>0.398355351846859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E-4E40-B982-B53E1E5F3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9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ММСП.xlsx]Таблиці!Сводная таблица2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2387681159420289"/>
          <c:y val="8.1314814814814798E-2"/>
          <c:w val="0.55224637681159416"/>
          <c:h val="0.84677777777777774"/>
        </c:manualLayout>
      </c:layout>
      <c:doughnutChart>
        <c:varyColors val="1"/>
        <c:ser>
          <c:idx val="0"/>
          <c:order val="0"/>
          <c:tx>
            <c:strRef>
              <c:f>Таблиці!$B$43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8-40DD-BC2D-227D9C96C9EC}"/>
              </c:ext>
            </c:extLst>
          </c:dPt>
          <c:dPt>
            <c:idx val="1"/>
            <c:bubble3D val="0"/>
            <c:spPr>
              <a:solidFill>
                <a:srgbClr val="5DC6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8-40DD-BC2D-227D9C96C9EC}"/>
              </c:ext>
            </c:extLst>
          </c:dPt>
          <c:dLbls>
            <c:dLbl>
              <c:idx val="0"/>
              <c:layout>
                <c:manualLayout>
                  <c:x val="0.16871980676328502"/>
                  <c:y val="-5.17407407407407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78-40DD-BC2D-227D9C96C9EC}"/>
                </c:ext>
              </c:extLst>
            </c:dLbl>
            <c:dLbl>
              <c:idx val="1"/>
              <c:layout>
                <c:manualLayout>
                  <c:x val="-0.17792270531400967"/>
                  <c:y val="0.103481481481481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8-40DD-BC2D-227D9C96C9E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Таблиці!$A$44:$A$46</c:f>
              <c:strCache>
                <c:ptCount val="2"/>
                <c:pt idx="0">
                  <c:v>Малий бізнес</c:v>
                </c:pt>
                <c:pt idx="1">
                  <c:v>Мікро бізнес</c:v>
                </c:pt>
              </c:strCache>
            </c:strRef>
          </c:cat>
          <c:val>
            <c:numRef>
              <c:f>Таблиці!$B$44:$B$46</c:f>
              <c:numCache>
                <c:formatCode>0.00%</c:formatCode>
                <c:ptCount val="2"/>
                <c:pt idx="0">
                  <c:v>0.12847838957963292</c:v>
                </c:pt>
                <c:pt idx="1">
                  <c:v>0.87152161042036713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78-40DD-BC2D-227D9C96C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ММСП.xlsx]Таблиці!ЗведенаТаблиця3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8654637681159415"/>
          <c:y val="3.6202962962962965E-2"/>
          <c:w val="0.57201763285024154"/>
          <c:h val="0.883928148148148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Таблиці!$B$55:$B$56</c:f>
              <c:strCache>
                <c:ptCount val="1"/>
                <c:pt idx="0">
                  <c:v>Малий бізнес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Таблиці!$A$57:$A$68</c:f>
              <c:strCache>
                <c:ptCount val="11"/>
                <c:pt idx="0">
                  <c:v>АТ "БАНК АЛЬЯНС"</c:v>
                </c:pt>
                <c:pt idx="1">
                  <c:v>ПАТ "КРЕДИТВЕСТ БАНК"</c:v>
                </c:pt>
                <c:pt idx="2">
                  <c:v>АТ "ПУМБ"</c:v>
                </c:pt>
                <c:pt idx="3">
                  <c:v>АТ "КБ "ГЛОБУС"</c:v>
                </c:pt>
                <c:pt idx="4">
                  <c:v>ПАТ «БАНК ВОСТОК»</c:v>
                </c:pt>
                <c:pt idx="5">
                  <c:v>АТ "УКРЕКСІМБАНК"</c:v>
                </c:pt>
                <c:pt idx="6">
                  <c:v>АТ "КРЕДОБАНК"</c:v>
                </c:pt>
                <c:pt idx="7">
                  <c:v>АТ КБ "ПРИВАТБАНК"</c:v>
                </c:pt>
                <c:pt idx="8">
                  <c:v>АТ "ОЩАДБАНК"</c:v>
                </c:pt>
                <c:pt idx="9">
                  <c:v>АБ "УКРГАЗБАНК"</c:v>
                </c:pt>
                <c:pt idx="10">
                  <c:v>АБ "БАНК "ЛЬВІВ"</c:v>
                </c:pt>
              </c:strCache>
            </c:strRef>
          </c:cat>
          <c:val>
            <c:numRef>
              <c:f>Таблиці!$B$57:$B$68</c:f>
              <c:numCache>
                <c:formatCode>General</c:formatCode>
                <c:ptCount val="11"/>
                <c:pt idx="2" formatCode="#,##0">
                  <c:v>1</c:v>
                </c:pt>
                <c:pt idx="4" formatCode="#,##0">
                  <c:v>1</c:v>
                </c:pt>
                <c:pt idx="6" formatCode="#,##0">
                  <c:v>5</c:v>
                </c:pt>
                <c:pt idx="9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F7F-ACAF-A0B288E49757}"/>
            </c:ext>
          </c:extLst>
        </c:ser>
        <c:ser>
          <c:idx val="1"/>
          <c:order val="1"/>
          <c:tx>
            <c:strRef>
              <c:f>Таблиці!$C$55:$C$56</c:f>
              <c:strCache>
                <c:ptCount val="1"/>
                <c:pt idx="0">
                  <c:v>Мікро бізнес</c:v>
                </c:pt>
              </c:strCache>
            </c:strRef>
          </c:tx>
          <c:spPr>
            <a:solidFill>
              <a:srgbClr val="5DC6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Таблиці!$A$57:$A$68</c:f>
              <c:strCache>
                <c:ptCount val="11"/>
                <c:pt idx="0">
                  <c:v>АТ "БАНК АЛЬЯНС"</c:v>
                </c:pt>
                <c:pt idx="1">
                  <c:v>ПАТ "КРЕДИТВЕСТ БАНК"</c:v>
                </c:pt>
                <c:pt idx="2">
                  <c:v>АТ "ПУМБ"</c:v>
                </c:pt>
                <c:pt idx="3">
                  <c:v>АТ "КБ "ГЛОБУС"</c:v>
                </c:pt>
                <c:pt idx="4">
                  <c:v>ПАТ «БАНК ВОСТОК»</c:v>
                </c:pt>
                <c:pt idx="5">
                  <c:v>АТ "УКРЕКСІМБАНК"</c:v>
                </c:pt>
                <c:pt idx="6">
                  <c:v>АТ "КРЕДОБАНК"</c:v>
                </c:pt>
                <c:pt idx="7">
                  <c:v>АТ КБ "ПРИВАТБАНК"</c:v>
                </c:pt>
                <c:pt idx="8">
                  <c:v>АТ "ОЩАДБАНК"</c:v>
                </c:pt>
                <c:pt idx="9">
                  <c:v>АБ "УКРГАЗБАНК"</c:v>
                </c:pt>
                <c:pt idx="10">
                  <c:v>АБ "БАНК "ЛЬВІВ"</c:v>
                </c:pt>
              </c:strCache>
            </c:strRef>
          </c:cat>
          <c:val>
            <c:numRef>
              <c:f>Таблиці!$C$57:$C$68</c:f>
              <c:numCache>
                <c:formatCode>#,##0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11</c:v>
                </c:pt>
                <c:pt idx="7">
                  <c:v>30</c:v>
                </c:pt>
                <c:pt idx="8">
                  <c:v>41</c:v>
                </c:pt>
                <c:pt idx="9">
                  <c:v>42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34-4F7F-ACAF-A0B288E49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379423464"/>
        <c:axId val="379417976"/>
      </c:barChart>
      <c:catAx>
        <c:axId val="379423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417976"/>
        <c:crosses val="autoZero"/>
        <c:auto val="1"/>
        <c:lblAlgn val="ctr"/>
        <c:lblOffset val="100"/>
        <c:noMultiLvlLbl val="0"/>
      </c:catAx>
      <c:valAx>
        <c:axId val="379417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423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52391304347836"/>
          <c:y val="0.44849666666666665"/>
          <c:w val="0.25185289855072462"/>
          <c:h val="0.16415481481481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ММСП.xlsx]Таблиці!ЗведенаТаблиця4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7299347826086954"/>
          <c:y val="3.9016296296296299E-2"/>
          <c:w val="0.56587342995169088"/>
          <c:h val="0.8811148148148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Таблиці!$B$71:$B$72</c:f>
              <c:strCache>
                <c:ptCount val="1"/>
                <c:pt idx="0">
                  <c:v>Малий бізнес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Таблиці!$A$73:$A$84</c:f>
              <c:strCache>
                <c:ptCount val="11"/>
                <c:pt idx="0">
                  <c:v>АТ "БАНК АЛЬЯНС"</c:v>
                </c:pt>
                <c:pt idx="1">
                  <c:v>АТ "КБ "ГЛОБУС"</c:v>
                </c:pt>
                <c:pt idx="2">
                  <c:v>ПАТ "КРЕДИТВЕСТ БАНК"</c:v>
                </c:pt>
                <c:pt idx="3">
                  <c:v>АТ "ПУМБ"</c:v>
                </c:pt>
                <c:pt idx="4">
                  <c:v>АТ "УКРЕКСІМБАНК"</c:v>
                </c:pt>
                <c:pt idx="5">
                  <c:v>ПАТ «БАНК ВОСТОК»</c:v>
                </c:pt>
                <c:pt idx="6">
                  <c:v>АТ КБ "ПРИВАТБАНК"</c:v>
                </c:pt>
                <c:pt idx="7">
                  <c:v>АБ "УКРГАЗБАНК"</c:v>
                </c:pt>
                <c:pt idx="8">
                  <c:v>АТ "ОЩАДБАНК"</c:v>
                </c:pt>
                <c:pt idx="9">
                  <c:v>АТ "КРЕДОБАНК"</c:v>
                </c:pt>
                <c:pt idx="10">
                  <c:v>АБ "БАНК "ЛЬВІВ"</c:v>
                </c:pt>
              </c:strCache>
            </c:strRef>
          </c:cat>
          <c:val>
            <c:numRef>
              <c:f>Таблиці!$B$73:$B$84</c:f>
              <c:numCache>
                <c:formatCode>General</c:formatCode>
                <c:ptCount val="11"/>
                <c:pt idx="3" formatCode="#\ ##0.0">
                  <c:v>3.0868980000000001</c:v>
                </c:pt>
                <c:pt idx="5" formatCode="#\ ##0.0">
                  <c:v>8</c:v>
                </c:pt>
                <c:pt idx="7" formatCode="#\ ##0.0">
                  <c:v>1.262845</c:v>
                </c:pt>
                <c:pt idx="9" formatCode="#\ ##0.0">
                  <c:v>45.633000000000003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E-4C58-866C-3757A6F970FF}"/>
            </c:ext>
          </c:extLst>
        </c:ser>
        <c:ser>
          <c:idx val="1"/>
          <c:order val="1"/>
          <c:tx>
            <c:strRef>
              <c:f>Таблиці!$C$71:$C$72</c:f>
              <c:strCache>
                <c:ptCount val="1"/>
                <c:pt idx="0">
                  <c:v>Мікро бізнес</c:v>
                </c:pt>
              </c:strCache>
            </c:strRef>
          </c:tx>
          <c:spPr>
            <a:solidFill>
              <a:srgbClr val="5DC6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Таблиці!$A$73:$A$84</c:f>
              <c:strCache>
                <c:ptCount val="11"/>
                <c:pt idx="0">
                  <c:v>АТ "БАНК АЛЬЯНС"</c:v>
                </c:pt>
                <c:pt idx="1">
                  <c:v>АТ "КБ "ГЛОБУС"</c:v>
                </c:pt>
                <c:pt idx="2">
                  <c:v>ПАТ "КРЕДИТВЕСТ БАНК"</c:v>
                </c:pt>
                <c:pt idx="3">
                  <c:v>АТ "ПУМБ"</c:v>
                </c:pt>
                <c:pt idx="4">
                  <c:v>АТ "УКРЕКСІМБАНК"</c:v>
                </c:pt>
                <c:pt idx="5">
                  <c:v>ПАТ «БАНК ВОСТОК»</c:v>
                </c:pt>
                <c:pt idx="6">
                  <c:v>АТ КБ "ПРИВАТБАНК"</c:v>
                </c:pt>
                <c:pt idx="7">
                  <c:v>АБ "УКРГАЗБАНК"</c:v>
                </c:pt>
                <c:pt idx="8">
                  <c:v>АТ "ОЩАДБАНК"</c:v>
                </c:pt>
                <c:pt idx="9">
                  <c:v>АТ "КРЕДОБАНК"</c:v>
                </c:pt>
                <c:pt idx="10">
                  <c:v>АБ "БАНК "ЛЬВІВ"</c:v>
                </c:pt>
              </c:strCache>
            </c:strRef>
          </c:cat>
          <c:val>
            <c:numRef>
              <c:f>Таблиці!$C$73:$C$84</c:f>
              <c:numCache>
                <c:formatCode>#\ ##0.0</c:formatCode>
                <c:ptCount val="11"/>
                <c:pt idx="0">
                  <c:v>0.98099999999999998</c:v>
                </c:pt>
                <c:pt idx="1">
                  <c:v>1.0994000000000002</c:v>
                </c:pt>
                <c:pt idx="2">
                  <c:v>1.1707593999999999</c:v>
                </c:pt>
                <c:pt idx="3">
                  <c:v>0.79264599999999996</c:v>
                </c:pt>
                <c:pt idx="4">
                  <c:v>8.6660000000000004</c:v>
                </c:pt>
                <c:pt idx="5">
                  <c:v>3.2498</c:v>
                </c:pt>
                <c:pt idx="6">
                  <c:v>29.803253410000003</c:v>
                </c:pt>
                <c:pt idx="7">
                  <c:v>37.865367509999992</c:v>
                </c:pt>
                <c:pt idx="8">
                  <c:v>42.137772669999997</c:v>
                </c:pt>
                <c:pt idx="9">
                  <c:v>20.571135000000002</c:v>
                </c:pt>
                <c:pt idx="10">
                  <c:v>91.209223799999975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E-4C58-866C-3757A6F97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379393280"/>
        <c:axId val="379392888"/>
      </c:barChart>
      <c:catAx>
        <c:axId val="37939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2888"/>
        <c:crosses val="autoZero"/>
        <c:auto val="1"/>
        <c:lblAlgn val="ctr"/>
        <c:lblOffset val="100"/>
        <c:noMultiLvlLbl val="0"/>
      </c:catAx>
      <c:valAx>
        <c:axId val="379392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44130434782615"/>
          <c:y val="0.44796185185185183"/>
          <c:w val="0.24034130434782608"/>
          <c:h val="0.1605207407407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ММСП.xlsx]Таблиці!Сводная таблица5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3251618357487922"/>
          <c:y val="5.174074074074074E-2"/>
          <c:w val="0.62605555555555559"/>
          <c:h val="0.844871851851851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Таблиці!$B$87:$B$88</c:f>
              <c:strCache>
                <c:ptCount val="1"/>
                <c:pt idx="0">
                  <c:v>Малий бізнес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Таблиці!$A$89:$A$100</c:f>
              <c:strCache>
                <c:ptCount val="11"/>
                <c:pt idx="0">
                  <c:v>АТ "БАНК АЛЬЯНС"</c:v>
                </c:pt>
                <c:pt idx="1">
                  <c:v>ПАТ "КРЕДИТВЕСТ БАНК"</c:v>
                </c:pt>
                <c:pt idx="2">
                  <c:v>АТ "КБ "ГЛОБУС"</c:v>
                </c:pt>
                <c:pt idx="3">
                  <c:v>АТ "ПУМБ"</c:v>
                </c:pt>
                <c:pt idx="4">
                  <c:v>АТ "УКРЕКСІМБАНК"</c:v>
                </c:pt>
                <c:pt idx="5">
                  <c:v>ПАТ «БАНК ВОСТОК»</c:v>
                </c:pt>
                <c:pt idx="6">
                  <c:v>АТ КБ "ПРИВАТБАНК"</c:v>
                </c:pt>
                <c:pt idx="7">
                  <c:v>АБ "УКРГАЗБАНК"</c:v>
                </c:pt>
                <c:pt idx="8">
                  <c:v>АТ "ОЩАДБАНК"</c:v>
                </c:pt>
                <c:pt idx="9">
                  <c:v>АТ "КРЕДОБАНК"</c:v>
                </c:pt>
                <c:pt idx="10">
                  <c:v>АБ "БАНК "ЛЬВІВ"</c:v>
                </c:pt>
              </c:strCache>
            </c:strRef>
          </c:cat>
          <c:val>
            <c:numRef>
              <c:f>Таблиці!$B$89:$B$100</c:f>
              <c:numCache>
                <c:formatCode>General</c:formatCode>
                <c:ptCount val="11"/>
                <c:pt idx="3" formatCode="#\ ##0.0">
                  <c:v>7.1390730000000013E-2</c:v>
                </c:pt>
                <c:pt idx="5" formatCode="#\ ##0.0">
                  <c:v>0.23574128</c:v>
                </c:pt>
                <c:pt idx="7" formatCode="#\ ##0.0">
                  <c:v>1.9893910000000001E-2</c:v>
                </c:pt>
                <c:pt idx="9" formatCode="#\ ##0.0">
                  <c:v>0.71293874000000002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C-4763-8A4B-0A933AA48EED}"/>
            </c:ext>
          </c:extLst>
        </c:ser>
        <c:ser>
          <c:idx val="1"/>
          <c:order val="1"/>
          <c:tx>
            <c:strRef>
              <c:f>Таблиці!$C$87:$C$88</c:f>
              <c:strCache>
                <c:ptCount val="1"/>
                <c:pt idx="0">
                  <c:v>Мікро бізнес</c:v>
                </c:pt>
              </c:strCache>
            </c:strRef>
          </c:tx>
          <c:spPr>
            <a:solidFill>
              <a:srgbClr val="5DC6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Таблиці!$A$89:$A$100</c:f>
              <c:strCache>
                <c:ptCount val="11"/>
                <c:pt idx="0">
                  <c:v>АТ "БАНК АЛЬЯНС"</c:v>
                </c:pt>
                <c:pt idx="1">
                  <c:v>ПАТ "КРЕДИТВЕСТ БАНК"</c:v>
                </c:pt>
                <c:pt idx="2">
                  <c:v>АТ "КБ "ГЛОБУС"</c:v>
                </c:pt>
                <c:pt idx="3">
                  <c:v>АТ "ПУМБ"</c:v>
                </c:pt>
                <c:pt idx="4">
                  <c:v>АТ "УКРЕКСІМБАНК"</c:v>
                </c:pt>
                <c:pt idx="5">
                  <c:v>ПАТ «БАНК ВОСТОК»</c:v>
                </c:pt>
                <c:pt idx="6">
                  <c:v>АТ КБ "ПРИВАТБАНК"</c:v>
                </c:pt>
                <c:pt idx="7">
                  <c:v>АБ "УКРГАЗБАНК"</c:v>
                </c:pt>
                <c:pt idx="8">
                  <c:v>АТ "ОЩАДБАНК"</c:v>
                </c:pt>
                <c:pt idx="9">
                  <c:v>АТ "КРЕДОБАНК"</c:v>
                </c:pt>
                <c:pt idx="10">
                  <c:v>АБ "БАНК "ЛЬВІВ"</c:v>
                </c:pt>
              </c:strCache>
            </c:strRef>
          </c:cat>
          <c:val>
            <c:numRef>
              <c:f>Таблиці!$C$89:$C$100</c:f>
              <c:numCache>
                <c:formatCode>#\ ##0.0</c:formatCode>
                <c:ptCount val="11"/>
                <c:pt idx="0">
                  <c:v>1.2534180000000001E-2</c:v>
                </c:pt>
                <c:pt idx="1">
                  <c:v>1.3338959999999999E-2</c:v>
                </c:pt>
                <c:pt idx="2">
                  <c:v>1.5955979999999998E-2</c:v>
                </c:pt>
                <c:pt idx="3">
                  <c:v>1.2838820000000001E-2</c:v>
                </c:pt>
                <c:pt idx="4">
                  <c:v>0.14255279000000001</c:v>
                </c:pt>
                <c:pt idx="5">
                  <c:v>2.745686E-2</c:v>
                </c:pt>
                <c:pt idx="6">
                  <c:v>0.40986823999999994</c:v>
                </c:pt>
                <c:pt idx="7">
                  <c:v>0.55967549999999999</c:v>
                </c:pt>
                <c:pt idx="8">
                  <c:v>0.60572507000000009</c:v>
                </c:pt>
                <c:pt idx="9">
                  <c:v>0.30190612999999999</c:v>
                </c:pt>
                <c:pt idx="10">
                  <c:v>1.5155818000000001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C-4763-8A4B-0A933AA4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379391712"/>
        <c:axId val="379396416"/>
      </c:barChart>
      <c:catAx>
        <c:axId val="37939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6416"/>
        <c:crosses val="autoZero"/>
        <c:auto val="1"/>
        <c:lblAlgn val="ctr"/>
        <c:lblOffset val="100"/>
        <c:noMultiLvlLbl val="0"/>
      </c:catAx>
      <c:valAx>
        <c:axId val="37939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76497584541073"/>
          <c:y val="0.44796185185185183"/>
          <c:w val="0.24034130434782608"/>
          <c:h val="0.1605207407407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ММСП.xlsx]Таблиці!ЗведенаТаблиця5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Сума виплаченої державної підтримки ММСП в межах Спільної програми у розрізі ОТГ, млн грн</a:t>
            </a:r>
            <a:endParaRPr lang="ru-RU" sz="1200" dirty="0">
              <a:solidFill>
                <a:schemeClr val="accent5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139382296086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4346550523627258E-2"/>
          <c:y val="8.1474905774870085E-2"/>
          <c:w val="0.97506607113271615"/>
          <c:h val="0.881313032382034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Таблиці!$B$103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Таблиці!$A$104:$A$146</c:f>
              <c:strCache>
                <c:ptCount val="42"/>
                <c:pt idx="0">
                  <c:v>Золочівська</c:v>
                </c:pt>
                <c:pt idx="1">
                  <c:v>Сколівська</c:v>
                </c:pt>
                <c:pt idx="2">
                  <c:v>Миколаївська</c:v>
                </c:pt>
                <c:pt idx="3">
                  <c:v>Поморянська</c:v>
                </c:pt>
                <c:pt idx="4">
                  <c:v>Старосамбірська</c:v>
                </c:pt>
                <c:pt idx="5">
                  <c:v>Белзька</c:v>
                </c:pt>
                <c:pt idx="6">
                  <c:v>Моршинська</c:v>
                </c:pt>
                <c:pt idx="7">
                  <c:v>Жовківська</c:v>
                </c:pt>
                <c:pt idx="8">
                  <c:v>Глинянська</c:v>
                </c:pt>
                <c:pt idx="9">
                  <c:v>Самбірська</c:v>
                </c:pt>
                <c:pt idx="10">
                  <c:v>Комарнівська</c:v>
                </c:pt>
                <c:pt idx="11">
                  <c:v>Сокальська</c:v>
                </c:pt>
                <c:pt idx="12">
                  <c:v>Підберізцівська</c:v>
                </c:pt>
                <c:pt idx="13">
                  <c:v>Мурованська</c:v>
                </c:pt>
                <c:pt idx="14">
                  <c:v>Лопатинська</c:v>
                </c:pt>
                <c:pt idx="15">
                  <c:v>Рудківська</c:v>
                </c:pt>
                <c:pt idx="16">
                  <c:v>Перемишлянська</c:v>
                </c:pt>
                <c:pt idx="17">
                  <c:v>Червоноградська</c:v>
                </c:pt>
                <c:pt idx="18">
                  <c:v>Добросинсько-Магерівська</c:v>
                </c:pt>
                <c:pt idx="19">
                  <c:v>Жидачівська</c:v>
                </c:pt>
                <c:pt idx="20">
                  <c:v>Добромильська</c:v>
                </c:pt>
                <c:pt idx="21">
                  <c:v>Новояворівська</c:v>
                </c:pt>
                <c:pt idx="22">
                  <c:v>Івано-Франківська</c:v>
                </c:pt>
                <c:pt idx="23">
                  <c:v>Буська</c:v>
                </c:pt>
                <c:pt idx="24">
                  <c:v>Бродівська</c:v>
                </c:pt>
                <c:pt idx="25">
                  <c:v>Городоцька</c:v>
                </c:pt>
                <c:pt idx="26">
                  <c:v>Стрийська</c:v>
                </c:pt>
                <c:pt idx="27">
                  <c:v>Сокільницька</c:v>
                </c:pt>
                <c:pt idx="28">
                  <c:v>Великомостівська</c:v>
                </c:pt>
                <c:pt idx="29">
                  <c:v>Рава-Руська</c:v>
                </c:pt>
                <c:pt idx="30">
                  <c:v>Судововишнянська</c:v>
                </c:pt>
                <c:pt idx="31">
                  <c:v>Мостиська</c:v>
                </c:pt>
                <c:pt idx="32">
                  <c:v>Солонківська</c:v>
                </c:pt>
                <c:pt idx="33">
                  <c:v>Бібрська</c:v>
                </c:pt>
                <c:pt idx="34">
                  <c:v>Кам’янка-Бузька</c:v>
                </c:pt>
                <c:pt idx="35">
                  <c:v>Трускавецька</c:v>
                </c:pt>
                <c:pt idx="36">
                  <c:v>Красненська</c:v>
                </c:pt>
                <c:pt idx="37">
                  <c:v>Зимноводівська</c:v>
                </c:pt>
                <c:pt idx="38">
                  <c:v>Новокалинівська</c:v>
                </c:pt>
                <c:pt idx="39">
                  <c:v>Яворівська</c:v>
                </c:pt>
                <c:pt idx="40">
                  <c:v>Дрогобицька</c:v>
                </c:pt>
                <c:pt idx="41">
                  <c:v>Львівська</c:v>
                </c:pt>
              </c:strCache>
            </c:strRef>
          </c:cat>
          <c:val>
            <c:numRef>
              <c:f>Таблиці!$B$104:$B$146</c:f>
              <c:numCache>
                <c:formatCode>#,##0</c:formatCode>
                <c:ptCount val="42"/>
                <c:pt idx="0">
                  <c:v>1.7155E-3</c:v>
                </c:pt>
                <c:pt idx="1">
                  <c:v>6.2012400000000011E-3</c:v>
                </c:pt>
                <c:pt idx="2">
                  <c:v>9.0821000000000009E-3</c:v>
                </c:pt>
                <c:pt idx="3">
                  <c:v>9.8912900000000005E-3</c:v>
                </c:pt>
                <c:pt idx="4">
                  <c:v>1.108608E-2</c:v>
                </c:pt>
                <c:pt idx="5">
                  <c:v>1.367349E-2</c:v>
                </c:pt>
                <c:pt idx="6">
                  <c:v>1.4311010000000001E-2</c:v>
                </c:pt>
                <c:pt idx="7">
                  <c:v>1.442009E-2</c:v>
                </c:pt>
                <c:pt idx="8">
                  <c:v>1.5045779999999998E-2</c:v>
                </c:pt>
                <c:pt idx="9">
                  <c:v>1.7600350000000001E-2</c:v>
                </c:pt>
                <c:pt idx="10">
                  <c:v>1.8137199999999999E-2</c:v>
                </c:pt>
                <c:pt idx="11">
                  <c:v>1.8769910000000001E-2</c:v>
                </c:pt>
                <c:pt idx="12">
                  <c:v>1.9576380000000001E-2</c:v>
                </c:pt>
                <c:pt idx="13">
                  <c:v>2.0438349999999997E-2</c:v>
                </c:pt>
                <c:pt idx="14">
                  <c:v>2.4684629999999999E-2</c:v>
                </c:pt>
                <c:pt idx="15">
                  <c:v>2.5667259999999997E-2</c:v>
                </c:pt>
                <c:pt idx="16">
                  <c:v>2.6763540000000002E-2</c:v>
                </c:pt>
                <c:pt idx="17">
                  <c:v>2.6772169999999998E-2</c:v>
                </c:pt>
                <c:pt idx="18">
                  <c:v>2.6930559999999996E-2</c:v>
                </c:pt>
                <c:pt idx="19">
                  <c:v>2.9623650000000001E-2</c:v>
                </c:pt>
                <c:pt idx="20">
                  <c:v>3.0033370000000004E-2</c:v>
                </c:pt>
                <c:pt idx="21">
                  <c:v>3.015313E-2</c:v>
                </c:pt>
                <c:pt idx="22">
                  <c:v>3.5663170000000001E-2</c:v>
                </c:pt>
                <c:pt idx="23">
                  <c:v>3.5714070000000001E-2</c:v>
                </c:pt>
                <c:pt idx="24">
                  <c:v>4.4042599999999994E-2</c:v>
                </c:pt>
                <c:pt idx="25">
                  <c:v>4.433848E-2</c:v>
                </c:pt>
                <c:pt idx="26">
                  <c:v>4.8496669999999999E-2</c:v>
                </c:pt>
                <c:pt idx="27">
                  <c:v>5.2996170000000002E-2</c:v>
                </c:pt>
                <c:pt idx="28">
                  <c:v>5.5056980000000005E-2</c:v>
                </c:pt>
                <c:pt idx="29">
                  <c:v>6.0816819999999994E-2</c:v>
                </c:pt>
                <c:pt idx="30">
                  <c:v>6.2793929999999998E-2</c:v>
                </c:pt>
                <c:pt idx="31">
                  <c:v>7.6980430000000002E-2</c:v>
                </c:pt>
                <c:pt idx="32">
                  <c:v>8.1218490000000004E-2</c:v>
                </c:pt>
                <c:pt idx="33">
                  <c:v>0.10694445000000001</c:v>
                </c:pt>
                <c:pt idx="34">
                  <c:v>0.11052282999999999</c:v>
                </c:pt>
                <c:pt idx="35">
                  <c:v>0.11817115999999998</c:v>
                </c:pt>
                <c:pt idx="36">
                  <c:v>0.16440874</c:v>
                </c:pt>
                <c:pt idx="37">
                  <c:v>0.17666665999999998</c:v>
                </c:pt>
                <c:pt idx="38">
                  <c:v>0.18438282</c:v>
                </c:pt>
                <c:pt idx="39">
                  <c:v>0.24304282999999999</c:v>
                </c:pt>
                <c:pt idx="40">
                  <c:v>0.87475095000000003</c:v>
                </c:pt>
                <c:pt idx="41">
                  <c:v>1.6394451800000005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9-43C4-B083-F721C0EB8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9399552"/>
        <c:axId val="379394064"/>
      </c:barChart>
      <c:catAx>
        <c:axId val="37939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4064"/>
        <c:crosses val="autoZero"/>
        <c:auto val="1"/>
        <c:lblAlgn val="ctr"/>
        <c:lblOffset val="100"/>
        <c:noMultiLvlLbl val="0"/>
      </c:catAx>
      <c:valAx>
        <c:axId val="37939406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accent5">
          <a:lumMod val="50000"/>
        </a:schemeClr>
      </a:solidFill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[Спільна програма з Львівською ОДА_виплати ММСП.xlsx]Таблиці!Сводная таблица6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 b="1" i="0" baseline="0" dirty="0">
                <a:solidFill>
                  <a:schemeClr val="accent5">
                    <a:lumMod val="50000"/>
                  </a:schemeClr>
                </a:solidFill>
                <a:effectLst/>
              </a:rPr>
              <a:t>Сума кредитних договорів ММСП в межах Спільної програми у розрізі видів економічної діяльності, млн грн</a:t>
            </a:r>
            <a:endParaRPr lang="ru-RU" sz="1200" dirty="0">
              <a:solidFill>
                <a:schemeClr val="accent5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05500642260757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920203917790623"/>
          <c:y val="0.15560185185185185"/>
          <c:w val="0.66514161849710984"/>
          <c:h val="0.74263888888888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Таблиці!$B$149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rgbClr val="5DC6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Таблиці!$A$150:$A$162</c:f>
              <c:strCache>
                <c:ptCount val="12"/>
                <c:pt idx="0">
                  <c:v>Операції з нерухомістю</c:v>
                </c:pt>
                <c:pt idx="1">
                  <c:v>Водопостачання</c:v>
                </c:pt>
                <c:pt idx="2">
                  <c:v>Наукова та технічна діяльність</c:v>
                </c:pt>
                <c:pt idx="3">
                  <c:v>Надання інших послуг</c:v>
                </c:pt>
                <c:pt idx="4">
                  <c:v>Будівництво</c:v>
                </c:pt>
                <c:pt idx="5">
                  <c:v>Адміністративні послуги</c:v>
                </c:pt>
                <c:pt idx="6">
                  <c:v>Готелі та ресторани</c:v>
                </c:pt>
                <c:pt idx="7">
                  <c:v>Транспорт</c:v>
                </c:pt>
                <c:pt idx="8">
                  <c:v>Охорона здоров'я</c:v>
                </c:pt>
                <c:pt idx="9">
                  <c:v>Переробна промисловість</c:v>
                </c:pt>
                <c:pt idx="10">
                  <c:v>Оптова та роздрібна торгівля</c:v>
                </c:pt>
                <c:pt idx="11">
                  <c:v>Сільське господарство</c:v>
                </c:pt>
              </c:strCache>
            </c:strRef>
          </c:cat>
          <c:val>
            <c:numRef>
              <c:f>Таблиці!$B$150:$B$162</c:f>
              <c:numCache>
                <c:formatCode>#\ ##0.0</c:formatCode>
                <c:ptCount val="12"/>
                <c:pt idx="0">
                  <c:v>0.30000000000000004</c:v>
                </c:pt>
                <c:pt idx="1">
                  <c:v>1.7789076000000001</c:v>
                </c:pt>
                <c:pt idx="2">
                  <c:v>2.2112965</c:v>
                </c:pt>
                <c:pt idx="3">
                  <c:v>2.6921579999999996</c:v>
                </c:pt>
                <c:pt idx="4">
                  <c:v>2.9437221</c:v>
                </c:pt>
                <c:pt idx="5">
                  <c:v>5.3110593999999995</c:v>
                </c:pt>
                <c:pt idx="6">
                  <c:v>5.5616945800000002</c:v>
                </c:pt>
                <c:pt idx="7">
                  <c:v>38.653369479999995</c:v>
                </c:pt>
                <c:pt idx="8">
                  <c:v>43.027025199999997</c:v>
                </c:pt>
                <c:pt idx="9">
                  <c:v>50.101084389999997</c:v>
                </c:pt>
                <c:pt idx="10">
                  <c:v>61.291831689999995</c:v>
                </c:pt>
                <c:pt idx="11">
                  <c:v>81.656951850000013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7-4DA5-9497-FD9844948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9401512"/>
        <c:axId val="379399944"/>
      </c:barChart>
      <c:catAx>
        <c:axId val="379401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399944"/>
        <c:crosses val="autoZero"/>
        <c:auto val="1"/>
        <c:lblAlgn val="ctr"/>
        <c:lblOffset val="100"/>
        <c:noMultiLvlLbl val="0"/>
      </c:catAx>
      <c:valAx>
        <c:axId val="379399944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79401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solidFill>
        <a:schemeClr val="accent5">
          <a:lumMod val="50000"/>
        </a:schemeClr>
      </a:solidFill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0.36625</cdr:x>
      <cdr:y>0.27404</cdr:y>
    </cdr:from>
    <cdr:to>
      <cdr:x>0.63375</cdr:x>
      <cdr:y>0.72596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7AEB63D8-2919-ACE8-48A8-57A157F7C64A}"/>
            </a:ext>
          </a:extLst>
        </cdr:cNvPr>
        <cdr:cNvSpPr/>
      </cdr:nvSpPr>
      <cdr:spPr>
        <a:xfrm xmlns:a="http://schemas.openxmlformats.org/drawingml/2006/main">
          <a:off x="1516275" y="739903"/>
          <a:ext cx="1107450" cy="1220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accent5">
                  <a:lumMod val="50000"/>
                </a:schemeClr>
              </a:solidFill>
            </a:rPr>
            <a:t>228</a:t>
          </a:r>
          <a:endParaRPr lang="uk-UA" sz="16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uk-UA" sz="1000" b="1" dirty="0">
              <a:solidFill>
                <a:schemeClr val="accent5">
                  <a:lumMod val="50000"/>
                </a:schemeClr>
              </a:solidFill>
            </a:rPr>
            <a:t>кредитних договорів </a:t>
          </a:r>
        </a:p>
        <a:p xmlns:a="http://schemas.openxmlformats.org/drawingml/2006/main">
          <a:pPr algn="ctr"/>
          <a:endParaRPr lang="uk-UA" sz="10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uk-UA" sz="1000" b="1" dirty="0">
              <a:solidFill>
                <a:schemeClr val="accent5">
                  <a:lumMod val="50000"/>
                </a:schemeClr>
              </a:solidFill>
            </a:rPr>
            <a:t>на суму</a:t>
          </a:r>
        </a:p>
        <a:p xmlns:a="http://schemas.openxmlformats.org/drawingml/2006/main">
          <a:pPr algn="ctr"/>
          <a:r>
            <a:rPr lang="en-US" sz="1600" b="1" dirty="0">
              <a:solidFill>
                <a:schemeClr val="accent5">
                  <a:lumMod val="50000"/>
                </a:schemeClr>
              </a:solidFill>
            </a:rPr>
            <a:t>295</a:t>
          </a:r>
          <a:r>
            <a:rPr lang="uk-UA" sz="1600" b="1" dirty="0">
              <a:solidFill>
                <a:schemeClr val="accent5">
                  <a:lumMod val="50000"/>
                </a:schemeClr>
              </a:solidFill>
            </a:rPr>
            <a:t>,</a:t>
          </a:r>
          <a:r>
            <a:rPr lang="en-US" sz="1600" b="1" dirty="0">
              <a:solidFill>
                <a:schemeClr val="accent5">
                  <a:lumMod val="50000"/>
                </a:schemeClr>
              </a:solidFill>
            </a:rPr>
            <a:t>5</a:t>
          </a:r>
          <a:endParaRPr lang="uk-UA" sz="16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uk-UA" sz="1000" b="1" dirty="0">
              <a:solidFill>
                <a:schemeClr val="accent5">
                  <a:lumMod val="50000"/>
                </a:schemeClr>
              </a:solidFill>
            </a:rPr>
            <a:t>млн грн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0.36625</cdr:x>
      <cdr:y>0.27404</cdr:y>
    </cdr:from>
    <cdr:to>
      <cdr:x>0.63375</cdr:x>
      <cdr:y>0.72596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FD42DD6E-3C1B-A5AB-E57B-D6495132A739}"/>
            </a:ext>
          </a:extLst>
        </cdr:cNvPr>
        <cdr:cNvSpPr/>
      </cdr:nvSpPr>
      <cdr:spPr>
        <a:xfrm xmlns:a="http://schemas.openxmlformats.org/drawingml/2006/main">
          <a:off x="1674495" y="751741"/>
          <a:ext cx="1223010" cy="12397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r>
            <a:rPr lang="uk-UA" sz="1600" b="1" dirty="0">
              <a:solidFill>
                <a:srgbClr val="003D79"/>
              </a:solidFill>
            </a:rPr>
            <a:t>628</a:t>
          </a:r>
        </a:p>
        <a:p xmlns:a="http://schemas.openxmlformats.org/drawingml/2006/main">
          <a:pPr algn="ctr"/>
          <a:r>
            <a:rPr lang="uk-UA" sz="1000" b="1" dirty="0">
              <a:solidFill>
                <a:srgbClr val="003D79"/>
              </a:solidFill>
            </a:rPr>
            <a:t>кредитних договорів </a:t>
          </a:r>
        </a:p>
        <a:p xmlns:a="http://schemas.openxmlformats.org/drawingml/2006/main">
          <a:pPr algn="ctr"/>
          <a:endParaRPr lang="uk-UA" sz="1000" b="1" dirty="0">
            <a:solidFill>
              <a:srgbClr val="003D79"/>
            </a:solidFill>
          </a:endParaRPr>
        </a:p>
        <a:p xmlns:a="http://schemas.openxmlformats.org/drawingml/2006/main">
          <a:pPr algn="ctr"/>
          <a:r>
            <a:rPr lang="uk-UA" sz="1000" b="1" dirty="0">
              <a:solidFill>
                <a:srgbClr val="003D79"/>
              </a:solidFill>
            </a:rPr>
            <a:t>на суму</a:t>
          </a:r>
        </a:p>
        <a:p xmlns:a="http://schemas.openxmlformats.org/drawingml/2006/main">
          <a:pPr algn="ctr"/>
          <a:r>
            <a:rPr lang="uk-UA" sz="1600" b="1" dirty="0">
              <a:solidFill>
                <a:srgbClr val="003D79"/>
              </a:solidFill>
            </a:rPr>
            <a:t>741,8</a:t>
          </a:r>
        </a:p>
        <a:p xmlns:a="http://schemas.openxmlformats.org/drawingml/2006/main">
          <a:pPr algn="ctr"/>
          <a:r>
            <a:rPr lang="uk-UA" sz="1000" b="1" dirty="0">
              <a:solidFill>
                <a:srgbClr val="003D79"/>
              </a:solidFill>
            </a:rPr>
            <a:t>млн грн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0.36622</cdr:x>
      <cdr:y>0.2919</cdr:y>
    </cdr:from>
    <cdr:to>
      <cdr:x>0.63372</cdr:x>
      <cdr:y>0.74383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D656E0F9-C3FF-FC38-9995-7A3711304E54}"/>
            </a:ext>
          </a:extLst>
        </cdr:cNvPr>
        <cdr:cNvSpPr/>
      </cdr:nvSpPr>
      <cdr:spPr>
        <a:xfrm xmlns:a="http://schemas.openxmlformats.org/drawingml/2006/main">
          <a:off x="1516132" y="788138"/>
          <a:ext cx="1107450" cy="1220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600" b="1" dirty="0">
              <a:solidFill>
                <a:schemeClr val="accent5">
                  <a:lumMod val="50000"/>
                </a:schemeClr>
              </a:solidFill>
            </a:rPr>
            <a:t>1 689</a:t>
          </a:r>
        </a:p>
        <a:p xmlns:a="http://schemas.openxmlformats.org/drawingml/2006/main">
          <a:pPr algn="ctr"/>
          <a:r>
            <a:rPr lang="uk-UA" sz="1000" b="1" dirty="0">
              <a:solidFill>
                <a:schemeClr val="accent5">
                  <a:lumMod val="50000"/>
                </a:schemeClr>
              </a:solidFill>
            </a:rPr>
            <a:t>створених робочих </a:t>
          </a:r>
        </a:p>
        <a:p xmlns:a="http://schemas.openxmlformats.org/drawingml/2006/main">
          <a:pPr algn="ctr"/>
          <a:r>
            <a:rPr lang="uk-UA" sz="1000" b="1" dirty="0">
              <a:solidFill>
                <a:schemeClr val="accent5">
                  <a:lumMod val="50000"/>
                </a:schemeClr>
              </a:solidFill>
            </a:rPr>
            <a:t>місць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919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8" y="1"/>
            <a:ext cx="3169919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19475"/>
            <a:ext cx="3169919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8" y="9119475"/>
            <a:ext cx="3169919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6453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84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51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63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46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643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66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731521" y="4620579"/>
            <a:ext cx="5852160" cy="3780471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13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1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69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2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C6A5E82-9981-4473-8917-BF8537AB03D5}"/>
              </a:ext>
            </a:extLst>
          </p:cNvPr>
          <p:cNvSpPr/>
          <p:nvPr userDrawn="1"/>
        </p:nvSpPr>
        <p:spPr>
          <a:xfrm>
            <a:off x="4445976" y="6655537"/>
            <a:ext cx="8352000" cy="305100"/>
          </a:xfrm>
          <a:prstGeom prst="rect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6D19B2F-64DE-486B-833B-2648D09DE85E}"/>
              </a:ext>
            </a:extLst>
          </p:cNvPr>
          <p:cNvSpPr/>
          <p:nvPr userDrawn="1"/>
        </p:nvSpPr>
        <p:spPr>
          <a:xfrm>
            <a:off x="1" y="6655537"/>
            <a:ext cx="544282" cy="305100"/>
          </a:xfrm>
          <a:prstGeom prst="rect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1656377" y="6655537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29" name="Google Shape;29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895" y="56337"/>
            <a:ext cx="1256950" cy="62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5435" y="6655537"/>
            <a:ext cx="2782514" cy="305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344" y="6583340"/>
            <a:ext cx="758911" cy="449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5441000" y="1036570"/>
            <a:ext cx="647920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2"/>
          </p:nvPr>
        </p:nvSpPr>
        <p:spPr>
          <a:xfrm>
            <a:off x="881560" y="2159796"/>
            <a:ext cx="412782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81560" y="479954"/>
            <a:ext cx="4127825" cy="167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>
            <a:spLocks noGrp="1"/>
          </p:cNvSpPr>
          <p:nvPr>
            <p:ph type="pic" idx="2"/>
          </p:nvPr>
        </p:nvSpPr>
        <p:spPr>
          <a:xfrm>
            <a:off x="5441000" y="1036570"/>
            <a:ext cx="6479202" cy="51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881560" y="2159796"/>
            <a:ext cx="4127825" cy="40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4115264" y="-1318888"/>
            <a:ext cx="4567898" cy="1103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 rot="5400000">
            <a:off x="7488163" y="2054012"/>
            <a:ext cx="6101085" cy="275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 rot="5400000">
            <a:off x="1888851" y="-625658"/>
            <a:ext cx="6101085" cy="811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79892" y="383299"/>
            <a:ext cx="11038642" cy="139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79892" y="1916484"/>
            <a:ext cx="11038642" cy="456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9894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239480" y="6672701"/>
            <a:ext cx="4319469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9038890" y="6672701"/>
            <a:ext cx="2879645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bdf.gov.ua/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6C86A8BE-C30E-4A5E-B922-7E17B9946C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</a:t>
            </a:fld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0A9B64A-ADCD-47F1-857F-C893DE1B753F}"/>
              </a:ext>
            </a:extLst>
          </p:cNvPr>
          <p:cNvSpPr/>
          <p:nvPr/>
        </p:nvSpPr>
        <p:spPr>
          <a:xfrm>
            <a:off x="0" y="2439959"/>
            <a:ext cx="12798425" cy="2680173"/>
          </a:xfrm>
          <a:prstGeom prst="rect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oogle Shape;21;p17">
            <a:extLst>
              <a:ext uri="{FF2B5EF4-FFF2-40B4-BE49-F238E27FC236}">
                <a16:creationId xmlns:a16="http://schemas.microsoft.com/office/drawing/2014/main" id="{14C7BDC4-727C-4EBE-94AD-DB9D329838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22" y="610396"/>
            <a:ext cx="1882381" cy="102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2;p1">
            <a:extLst>
              <a:ext uri="{FF2B5EF4-FFF2-40B4-BE49-F238E27FC236}">
                <a16:creationId xmlns:a16="http://schemas.microsoft.com/office/drawing/2014/main" id="{3A49B13A-A3B5-4CFE-910C-C48CCDF8C753}"/>
              </a:ext>
            </a:extLst>
          </p:cNvPr>
          <p:cNvSpPr txBox="1">
            <a:spLocks/>
          </p:cNvSpPr>
          <p:nvPr/>
        </p:nvSpPr>
        <p:spPr>
          <a:xfrm>
            <a:off x="354563" y="2439959"/>
            <a:ext cx="12139127" cy="268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Спільна програма Фонду розвитку підприємництва з місцевими органами влади України</a:t>
            </a: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1E4E79"/>
              </a:buClr>
              <a:buSzPts val="2400"/>
            </a:pPr>
            <a:r>
              <a:rPr lang="uk-UA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«Додаткова компенсація для відновлення мікро, малих та середніх підприємств регіону в рамках Державної програми «Доступні кредити 5-7-9%»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1" name="Google Shape;20;p17">
            <a:extLst>
              <a:ext uri="{FF2B5EF4-FFF2-40B4-BE49-F238E27FC236}">
                <a16:creationId xmlns:a16="http://schemas.microsoft.com/office/drawing/2014/main" id="{2090BCC8-69AD-4514-9929-2ABA4176B74A}"/>
              </a:ext>
            </a:extLst>
          </p:cNvPr>
          <p:cNvSpPr/>
          <p:nvPr/>
        </p:nvSpPr>
        <p:spPr>
          <a:xfrm>
            <a:off x="6968908" y="6141633"/>
            <a:ext cx="4574796" cy="51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Квітень 2021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Google Shape;20;p17">
            <a:extLst>
              <a:ext uri="{FF2B5EF4-FFF2-40B4-BE49-F238E27FC236}">
                <a16:creationId xmlns:a16="http://schemas.microsoft.com/office/drawing/2014/main" id="{6176A086-F146-41AB-B17E-9E3F11C5438E}"/>
              </a:ext>
            </a:extLst>
          </p:cNvPr>
          <p:cNvSpPr/>
          <p:nvPr/>
        </p:nvSpPr>
        <p:spPr>
          <a:xfrm>
            <a:off x="2215553" y="473320"/>
            <a:ext cx="2171696" cy="51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 dirty="0">
                <a:solidFill>
                  <a:schemeClr val="accent5">
                    <a:lumMod val="50000"/>
                    <a:alpha val="88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Фонд розвитку підприємництва</a:t>
            </a:r>
            <a:endParaRPr sz="2000" b="1" i="0" u="none" strike="noStrike" cap="none" dirty="0">
              <a:solidFill>
                <a:schemeClr val="accent5">
                  <a:lumMod val="50000"/>
                  <a:alpha val="88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Рисунок 23" descr="Зображення, що містить надворі, вантажівка, трава, автомобіль&#10;&#10;Автоматично згенерований опис">
            <a:extLst>
              <a:ext uri="{FF2B5EF4-FFF2-40B4-BE49-F238E27FC236}">
                <a16:creationId xmlns:a16="http://schemas.microsoft.com/office/drawing/2014/main" id="{39E20EB7-E41B-4BB3-9EE0-720AB7BCC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9634" y="5120132"/>
            <a:ext cx="1414843" cy="1404000"/>
          </a:xfrm>
          <a:prstGeom prst="rect">
            <a:avLst/>
          </a:prstGeom>
        </p:spPr>
      </p:pic>
      <p:pic>
        <p:nvPicPr>
          <p:cNvPr id="25" name="Рисунок 24" descr="Зображення, що містить будівля, сидить, у приміщенні, закрити&#10;&#10;Автоматично згенерований опис">
            <a:extLst>
              <a:ext uri="{FF2B5EF4-FFF2-40B4-BE49-F238E27FC236}">
                <a16:creationId xmlns:a16="http://schemas.microsoft.com/office/drawing/2014/main" id="{23FE0B83-CD96-4E4F-8976-7ADE95B4E6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159" y="5120132"/>
            <a:ext cx="1404327" cy="1404000"/>
          </a:xfrm>
          <a:prstGeom prst="rect">
            <a:avLst/>
          </a:prstGeom>
        </p:spPr>
      </p:pic>
      <p:pic>
        <p:nvPicPr>
          <p:cNvPr id="26" name="Рисунок 25" descr="Зображення, що містить будівля, вантажівка, чоловік, сидить&#10;&#10;Автоматично згенерований опис">
            <a:extLst>
              <a:ext uri="{FF2B5EF4-FFF2-40B4-BE49-F238E27FC236}">
                <a16:creationId xmlns:a16="http://schemas.microsoft.com/office/drawing/2014/main" id="{6AE70608-E704-4B29-A63F-704272C882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607" y="5120132"/>
            <a:ext cx="1386736" cy="140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78AA61-65F9-45CA-AA2E-C242F412D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0" y="5345569"/>
            <a:ext cx="5482048" cy="842838"/>
          </a:xfrm>
          <a:prstGeom prst="rect">
            <a:avLst/>
          </a:prstGeom>
        </p:spPr>
      </p:pic>
      <p:pic>
        <p:nvPicPr>
          <p:cNvPr id="29" name="Рисунок 28" descr="Зображення, що містить у приміщенні, стіл, чашка, їжа&#10;&#10;Автоматично згенерований опис">
            <a:extLst>
              <a:ext uri="{FF2B5EF4-FFF2-40B4-BE49-F238E27FC236}">
                <a16:creationId xmlns:a16="http://schemas.microsoft.com/office/drawing/2014/main" id="{635362AF-3FAA-4AFD-943E-5AD5B80B48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9923" y="5120132"/>
            <a:ext cx="1397436" cy="1404000"/>
          </a:xfrm>
          <a:prstGeom prst="rect">
            <a:avLst/>
          </a:prstGeom>
        </p:spPr>
      </p:pic>
      <p:pic>
        <p:nvPicPr>
          <p:cNvPr id="31" name="Рисунок 30" descr="Зображення, що містить у приміщенні, сидить, світлий, вогонь&#10;&#10;Автоматично згенерований опис">
            <a:extLst>
              <a:ext uri="{FF2B5EF4-FFF2-40B4-BE49-F238E27FC236}">
                <a16:creationId xmlns:a16="http://schemas.microsoft.com/office/drawing/2014/main" id="{3A100590-76DB-4137-A0D9-49F05F6FEC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9583" y="5120132"/>
            <a:ext cx="1419372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39"/>
            <a:ext cx="12798425" cy="4931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375907"/>
            <a:ext cx="12798425" cy="65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1F3864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uk-UA" sz="3600" dirty="0"/>
              <a:t>Дякуємо за увагу!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340415"/>
            <a:ext cx="12798425" cy="56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 b="1">
                <a:solidFill>
                  <a:srgbClr val="1F3864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>
              <a:defRPr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dirty="0"/>
              <a:t>https://bdf.gov.ua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638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40320" y="2557624"/>
            <a:ext cx="4766368" cy="36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rgbClr val="003D79"/>
                </a:solidFill>
              </a:rPr>
              <a:t>Регіональні програми підтримки ММСП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2</a:t>
            </a:fld>
            <a:endParaRPr/>
          </a:p>
        </p:txBody>
      </p:sp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327850" y="88542"/>
            <a:ext cx="10139362" cy="6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 метою збільшення обсягу державної підтримки малого бізнесу України в рамках Програми 5-7-9% Фонд розпочав співпрацю з місцевими органами влади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id="{93C77D99-6993-4302-8DD4-AFA82754889E}"/>
              </a:ext>
            </a:extLst>
          </p:cNvPr>
          <p:cNvSpPr/>
          <p:nvPr/>
        </p:nvSpPr>
        <p:spPr>
          <a:xfrm>
            <a:off x="311727" y="918952"/>
            <a:ext cx="12174971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/>
              <a:t>Основна мета співпраці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FBECC8-8D0C-4506-89A2-22FA1228ACB8}"/>
              </a:ext>
            </a:extLst>
          </p:cNvPr>
          <p:cNvSpPr/>
          <p:nvPr/>
        </p:nvSpPr>
        <p:spPr>
          <a:xfrm>
            <a:off x="311727" y="1267780"/>
            <a:ext cx="12174971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Об'єднання Державної програми «Доступні кредити 5-7-9%» з Регіональними програмами підтримки ММСП,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об'єднання державного бюджету та місцевих бюджетів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для 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додаткової компенсації процентної ставки за кредитами ММСП з метою їх швидкого відновлення у воєнний стан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01" y="3074357"/>
            <a:ext cx="3229376" cy="1874833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5822791" y="3367462"/>
            <a:ext cx="1152842" cy="1152000"/>
          </a:xfrm>
          <a:prstGeom prst="mathPlus">
            <a:avLst>
              <a:gd name="adj1" fmla="val 19551"/>
            </a:avLst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1029701" y="2543890"/>
            <a:ext cx="3229376" cy="530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Державна програма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1727" y="2497297"/>
            <a:ext cx="12174971" cy="3028950"/>
          </a:xfrm>
          <a:prstGeom prst="roundRect">
            <a:avLst>
              <a:gd name="adj" fmla="val 20371"/>
            </a:avLst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Равнобедренный треугольник 2">
            <a:extLst>
              <a:ext uri="{FF2B5EF4-FFF2-40B4-BE49-F238E27FC236}">
                <a16:creationId xmlns:a16="http://schemas.microsoft.com/office/drawing/2014/main" id="{F29D9A8D-82C7-4749-8269-03DB8ED485AF}"/>
              </a:ext>
            </a:extLst>
          </p:cNvPr>
          <p:cNvSpPr/>
          <p:nvPr/>
        </p:nvSpPr>
        <p:spPr>
          <a:xfrm rot="10800000">
            <a:off x="4598555" y="5441647"/>
            <a:ext cx="3600000" cy="360000"/>
          </a:xfrm>
          <a:prstGeom prst="triangle">
            <a:avLst/>
          </a:prstGeom>
          <a:solidFill>
            <a:srgbClr val="5DC64B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 8">
            <a:extLst>
              <a:ext uri="{FF2B5EF4-FFF2-40B4-BE49-F238E27FC236}">
                <a16:creationId xmlns:a16="http://schemas.microsoft.com/office/drawing/2014/main" id="{E5C108E0-9BA2-4006-97EA-EE89284B7B91}"/>
              </a:ext>
            </a:extLst>
          </p:cNvPr>
          <p:cNvSpPr/>
          <p:nvPr/>
        </p:nvSpPr>
        <p:spPr>
          <a:xfrm>
            <a:off x="2331212" y="5908257"/>
            <a:ext cx="8136000" cy="504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Збільшення розміру державної підтримки ММСП в умовах війни 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за рахунок об'єднання державного та місцевих бюджетів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16F828-4B54-47FC-AE54-B486768EF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721" y="2901695"/>
            <a:ext cx="3506654" cy="2232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AC313B-8366-4C4F-A49E-9503F3BDB2A7}"/>
              </a:ext>
            </a:extLst>
          </p:cNvPr>
          <p:cNvSpPr/>
          <p:nvPr/>
        </p:nvSpPr>
        <p:spPr>
          <a:xfrm>
            <a:off x="8279834" y="5055807"/>
            <a:ext cx="2268657" cy="360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Діючі Спільні програми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41C1D7-44FC-480F-B920-130932580871}"/>
              </a:ext>
            </a:extLst>
          </p:cNvPr>
          <p:cNvCxnSpPr>
            <a:endCxn id="9" idx="0"/>
          </p:cNvCxnSpPr>
          <p:nvPr/>
        </p:nvCxnSpPr>
        <p:spPr>
          <a:xfrm>
            <a:off x="8798560" y="3698240"/>
            <a:ext cx="615603" cy="135756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C894F43-0D68-494F-884F-5C8C11A057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9414163" y="3620352"/>
            <a:ext cx="621298" cy="143545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327850" y="88542"/>
            <a:ext cx="10139362" cy="6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80000"/>
              </a:lnSpc>
              <a:buNone/>
              <a:defRPr sz="22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defRPr>
            </a:lvl1pPr>
          </a:lstStyle>
          <a:p>
            <a:r>
              <a:rPr lang="uk-UA" dirty="0">
                <a:sym typeface="Calibri"/>
              </a:rPr>
              <a:t>Механізм об'єднання Державної програми «Доступні кредити 5-7-9%»</a:t>
            </a:r>
          </a:p>
          <a:p>
            <a:r>
              <a:rPr lang="uk-UA" dirty="0">
                <a:sym typeface="Calibri"/>
              </a:rPr>
              <a:t>з регіональною програмою додаткової компенсації процентів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F3C2ECE-40F6-437A-AAB7-02790276D1F7}"/>
              </a:ext>
            </a:extLst>
          </p:cNvPr>
          <p:cNvCxnSpPr>
            <a:cxnSpLocks/>
            <a:stCxn id="41" idx="2"/>
            <a:endCxn id="47" idx="0"/>
          </p:cNvCxnSpPr>
          <p:nvPr/>
        </p:nvCxnSpPr>
        <p:spPr>
          <a:xfrm>
            <a:off x="8257958" y="3574336"/>
            <a:ext cx="0" cy="1333262"/>
          </a:xfrm>
          <a:prstGeom prst="straightConnector1">
            <a:avLst/>
          </a:prstGeom>
          <a:ln w="31750">
            <a:solidFill>
              <a:srgbClr val="5DC64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 84">
            <a:extLst>
              <a:ext uri="{FF2B5EF4-FFF2-40B4-BE49-F238E27FC236}">
                <a16:creationId xmlns:a16="http://schemas.microsoft.com/office/drawing/2014/main" id="{E89E7A3C-45F8-42C3-911A-D3C2C30D7004}"/>
              </a:ext>
            </a:extLst>
          </p:cNvPr>
          <p:cNvSpPr/>
          <p:nvPr/>
        </p:nvSpPr>
        <p:spPr>
          <a:xfrm>
            <a:off x="6873735" y="4346727"/>
            <a:ext cx="2304000" cy="3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Погашення процентів</a:t>
            </a:r>
            <a:endParaRPr lang="uk-UA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кутник 84">
            <a:extLst>
              <a:ext uri="{FF2B5EF4-FFF2-40B4-BE49-F238E27FC236}">
                <a16:creationId xmlns:a16="http://schemas.microsoft.com/office/drawing/2014/main" id="{CA912674-58F1-4900-A81F-37011D9C2B80}"/>
              </a:ext>
            </a:extLst>
          </p:cNvPr>
          <p:cNvSpPr/>
          <p:nvPr/>
        </p:nvSpPr>
        <p:spPr>
          <a:xfrm>
            <a:off x="3602926" y="4347513"/>
            <a:ext cx="2124000" cy="3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Компенсація процентів</a:t>
            </a:r>
            <a:endParaRPr lang="uk-UA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F26FC7A-78AD-459C-BC3E-1C697A4EAF9C}"/>
              </a:ext>
            </a:extLst>
          </p:cNvPr>
          <p:cNvCxnSpPr/>
          <p:nvPr/>
        </p:nvCxnSpPr>
        <p:spPr>
          <a:xfrm>
            <a:off x="5719477" y="3593028"/>
            <a:ext cx="0" cy="2052000"/>
          </a:xfrm>
          <a:prstGeom prst="straightConnector1">
            <a:avLst/>
          </a:prstGeom>
          <a:ln w="31750">
            <a:solidFill>
              <a:srgbClr val="1F4E7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oogle Shape;29;p18">
            <a:extLst>
              <a:ext uri="{FF2B5EF4-FFF2-40B4-BE49-F238E27FC236}">
                <a16:creationId xmlns:a16="http://schemas.microsoft.com/office/drawing/2014/main" id="{0DEE100A-967D-429B-BC05-C3E8E7296E9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44" y="2035914"/>
            <a:ext cx="136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9A0CD1D6-9B3D-48CC-9221-D2CA90A547E8}"/>
              </a:ext>
            </a:extLst>
          </p:cNvPr>
          <p:cNvSpPr/>
          <p:nvPr/>
        </p:nvSpPr>
        <p:spPr>
          <a:xfrm>
            <a:off x="5184144" y="1921545"/>
            <a:ext cx="2160000" cy="936000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 8">
            <a:extLst>
              <a:ext uri="{FF2B5EF4-FFF2-40B4-BE49-F238E27FC236}">
                <a16:creationId xmlns:a16="http://schemas.microsoft.com/office/drawing/2014/main" id="{5D9574EA-4693-4DAD-888F-DCA9BD17E0F4}"/>
              </a:ext>
            </a:extLst>
          </p:cNvPr>
          <p:cNvSpPr/>
          <p:nvPr/>
        </p:nvSpPr>
        <p:spPr>
          <a:xfrm>
            <a:off x="5197959" y="3214336"/>
            <a:ext cx="2160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/>
              <a:t>Уповноважені банки</a:t>
            </a:r>
          </a:p>
        </p:txBody>
      </p:sp>
      <p:sp>
        <p:nvSpPr>
          <p:cNvPr id="28" name="Прямокутник 56">
            <a:extLst>
              <a:ext uri="{FF2B5EF4-FFF2-40B4-BE49-F238E27FC236}">
                <a16:creationId xmlns:a16="http://schemas.microsoft.com/office/drawing/2014/main" id="{A4781FD2-5608-4906-99E9-4B7EF2421AFC}"/>
              </a:ext>
            </a:extLst>
          </p:cNvPr>
          <p:cNvSpPr/>
          <p:nvPr/>
        </p:nvSpPr>
        <p:spPr>
          <a:xfrm>
            <a:off x="5197959" y="5655530"/>
            <a:ext cx="2160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Мікро та малі підприємства</a:t>
            </a:r>
          </a:p>
        </p:txBody>
      </p:sp>
      <p:sp>
        <p:nvSpPr>
          <p:cNvPr id="29" name="Прямокутник 73">
            <a:extLst>
              <a:ext uri="{FF2B5EF4-FFF2-40B4-BE49-F238E27FC236}">
                <a16:creationId xmlns:a16="http://schemas.microsoft.com/office/drawing/2014/main" id="{57797CB9-9EE2-4748-B960-BBE4F664CFBD}"/>
              </a:ext>
            </a:extLst>
          </p:cNvPr>
          <p:cNvSpPr/>
          <p:nvPr/>
        </p:nvSpPr>
        <p:spPr>
          <a:xfrm>
            <a:off x="4994753" y="3777190"/>
            <a:ext cx="1440000" cy="36000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>
              <a:lnSpc>
                <a:spcPct val="80000"/>
              </a:lnSpc>
            </a:pPr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Базова процентна ставка</a:t>
            </a:r>
            <a:endParaRPr lang="uk-UA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кутник 78">
            <a:extLst>
              <a:ext uri="{FF2B5EF4-FFF2-40B4-BE49-F238E27FC236}">
                <a16:creationId xmlns:a16="http://schemas.microsoft.com/office/drawing/2014/main" id="{6351C396-B942-4EF6-ACBD-1FDDA5AEDD5E}"/>
              </a:ext>
            </a:extLst>
          </p:cNvPr>
          <p:cNvSpPr/>
          <p:nvPr/>
        </p:nvSpPr>
        <p:spPr>
          <a:xfrm>
            <a:off x="5005347" y="4907598"/>
            <a:ext cx="1440000" cy="3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Компенсаційна процентна ставка </a:t>
            </a:r>
            <a:endParaRPr lang="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1" name="Google Shape;226;p7">
            <a:extLst>
              <a:ext uri="{FF2B5EF4-FFF2-40B4-BE49-F238E27FC236}">
                <a16:creationId xmlns:a16="http://schemas.microsoft.com/office/drawing/2014/main" id="{59320ECF-E180-4FC1-921C-3349B0678B6B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8316" y="4381234"/>
            <a:ext cx="654374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A15D509-45CC-4880-A18A-551A8CD0E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152" y="1387323"/>
            <a:ext cx="895858" cy="316010"/>
          </a:xfrm>
          <a:prstGeom prst="rect">
            <a:avLst/>
          </a:prstGeom>
        </p:spPr>
      </p:pic>
      <p:sp>
        <p:nvSpPr>
          <p:cNvPr id="35" name="Прямокутник 8">
            <a:extLst>
              <a:ext uri="{FF2B5EF4-FFF2-40B4-BE49-F238E27FC236}">
                <a16:creationId xmlns:a16="http://schemas.microsoft.com/office/drawing/2014/main" id="{CEF10B2A-3CA9-47E5-8CB9-FFA21CCEB444}"/>
              </a:ext>
            </a:extLst>
          </p:cNvPr>
          <p:cNvSpPr/>
          <p:nvPr/>
        </p:nvSpPr>
        <p:spPr>
          <a:xfrm>
            <a:off x="3405262" y="1382217"/>
            <a:ext cx="997315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uk-UA" b="1" dirty="0"/>
              <a:t>Державна програма</a:t>
            </a:r>
          </a:p>
        </p:txBody>
      </p:sp>
      <p:sp>
        <p:nvSpPr>
          <p:cNvPr id="36" name="Прямокутник 68">
            <a:extLst>
              <a:ext uri="{FF2B5EF4-FFF2-40B4-BE49-F238E27FC236}">
                <a16:creationId xmlns:a16="http://schemas.microsoft.com/office/drawing/2014/main" id="{FB473CA5-FA83-4790-ABD5-E3F164ECEC3B}"/>
              </a:ext>
            </a:extLst>
          </p:cNvPr>
          <p:cNvSpPr/>
          <p:nvPr/>
        </p:nvSpPr>
        <p:spPr>
          <a:xfrm>
            <a:off x="3402694" y="1356213"/>
            <a:ext cx="1944000" cy="3959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Прямокутник 8">
            <a:extLst>
              <a:ext uri="{FF2B5EF4-FFF2-40B4-BE49-F238E27FC236}">
                <a16:creationId xmlns:a16="http://schemas.microsoft.com/office/drawing/2014/main" id="{FB4B5E6C-7A80-492C-A3AA-BD087853C849}"/>
              </a:ext>
            </a:extLst>
          </p:cNvPr>
          <p:cNvSpPr/>
          <p:nvPr/>
        </p:nvSpPr>
        <p:spPr>
          <a:xfrm>
            <a:off x="778744" y="1370843"/>
            <a:ext cx="1944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/>
              <a:t>Державний бюджет</a:t>
            </a:r>
          </a:p>
        </p:txBody>
      </p:sp>
      <p:sp>
        <p:nvSpPr>
          <p:cNvPr id="38" name="Прямокутник 8">
            <a:extLst>
              <a:ext uri="{FF2B5EF4-FFF2-40B4-BE49-F238E27FC236}">
                <a16:creationId xmlns:a16="http://schemas.microsoft.com/office/drawing/2014/main" id="{25C57E02-6525-4A41-BFAC-48D73257B7EA}"/>
              </a:ext>
            </a:extLst>
          </p:cNvPr>
          <p:cNvSpPr/>
          <p:nvPr/>
        </p:nvSpPr>
        <p:spPr>
          <a:xfrm>
            <a:off x="9927835" y="1352161"/>
            <a:ext cx="1944000" cy="36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>
                <a:solidFill>
                  <a:srgbClr val="1F4E79"/>
                </a:solidFill>
              </a:rPr>
              <a:t>Місцевий бюджет</a:t>
            </a:r>
          </a:p>
        </p:txBody>
      </p:sp>
      <p:sp>
        <p:nvSpPr>
          <p:cNvPr id="39" name="Прямокутник 8">
            <a:extLst>
              <a:ext uri="{FF2B5EF4-FFF2-40B4-BE49-F238E27FC236}">
                <a16:creationId xmlns:a16="http://schemas.microsoft.com/office/drawing/2014/main" id="{AD3A820A-DEF7-4EEB-9751-C16E0C6B5566}"/>
              </a:ext>
            </a:extLst>
          </p:cNvPr>
          <p:cNvSpPr/>
          <p:nvPr/>
        </p:nvSpPr>
        <p:spPr>
          <a:xfrm>
            <a:off x="7276075" y="1350523"/>
            <a:ext cx="1944000" cy="36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>
                <a:solidFill>
                  <a:srgbClr val="1F4E79"/>
                </a:solidFill>
              </a:rPr>
              <a:t>Спільна програма</a:t>
            </a:r>
          </a:p>
        </p:txBody>
      </p:sp>
      <p:sp>
        <p:nvSpPr>
          <p:cNvPr id="40" name="Прямокутник 8">
            <a:extLst>
              <a:ext uri="{FF2B5EF4-FFF2-40B4-BE49-F238E27FC236}">
                <a16:creationId xmlns:a16="http://schemas.microsoft.com/office/drawing/2014/main" id="{6925A250-EC40-4583-A451-80D1A5150C17}"/>
              </a:ext>
            </a:extLst>
          </p:cNvPr>
          <p:cNvSpPr/>
          <p:nvPr/>
        </p:nvSpPr>
        <p:spPr>
          <a:xfrm>
            <a:off x="3397959" y="3214336"/>
            <a:ext cx="1800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 err="1">
                <a:solidFill>
                  <a:srgbClr val="1F4E79"/>
                </a:solidFill>
              </a:rPr>
              <a:t>Ескроу</a:t>
            </a:r>
            <a:r>
              <a:rPr lang="uk-UA" sz="1200" b="1" dirty="0">
                <a:solidFill>
                  <a:srgbClr val="1F4E79"/>
                </a:solidFill>
              </a:rPr>
              <a:t>-рахунок Програми 5-7-9%</a:t>
            </a:r>
          </a:p>
        </p:txBody>
      </p:sp>
      <p:sp>
        <p:nvSpPr>
          <p:cNvPr id="41" name="Прямокутник 8">
            <a:extLst>
              <a:ext uri="{FF2B5EF4-FFF2-40B4-BE49-F238E27FC236}">
                <a16:creationId xmlns:a16="http://schemas.microsoft.com/office/drawing/2014/main" id="{0E3EE85C-EE78-407F-B50C-CEF531E1BA98}"/>
              </a:ext>
            </a:extLst>
          </p:cNvPr>
          <p:cNvSpPr/>
          <p:nvPr/>
        </p:nvSpPr>
        <p:spPr>
          <a:xfrm>
            <a:off x="7357958" y="3214336"/>
            <a:ext cx="1800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uk-UA" sz="1200" b="1" dirty="0" err="1">
                <a:solidFill>
                  <a:srgbClr val="1F4E79"/>
                </a:solidFill>
              </a:rPr>
              <a:t>Ескроу</a:t>
            </a:r>
            <a:r>
              <a:rPr lang="uk-UA" sz="1200" b="1" dirty="0">
                <a:solidFill>
                  <a:srgbClr val="1F4E79"/>
                </a:solidFill>
              </a:rPr>
              <a:t>-рахунок Спільної програми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4675089-BA6E-4121-AC71-2B4549B3BC43}"/>
              </a:ext>
            </a:extLst>
          </p:cNvPr>
          <p:cNvSpPr/>
          <p:nvPr/>
        </p:nvSpPr>
        <p:spPr>
          <a:xfrm>
            <a:off x="5094144" y="1827699"/>
            <a:ext cx="2340000" cy="1130092"/>
          </a:xfrm>
          <a:prstGeom prst="ellipse">
            <a:avLst/>
          </a:prstGeom>
          <a:noFill/>
          <a:ln w="38100"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A6DF66E2-520E-44E8-B9B7-869CC06557AD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4297959" y="3574336"/>
            <a:ext cx="0" cy="756000"/>
          </a:xfrm>
          <a:prstGeom prst="straightConnector1">
            <a:avLst/>
          </a:prstGeom>
          <a:ln w="31750">
            <a:solidFill>
              <a:srgbClr val="1F4E7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A594DCB3-3258-4ED8-8C62-193EA0612B03}"/>
              </a:ext>
            </a:extLst>
          </p:cNvPr>
          <p:cNvCxnSpPr/>
          <p:nvPr/>
        </p:nvCxnSpPr>
        <p:spPr>
          <a:xfrm flipV="1">
            <a:off x="6866287" y="3599002"/>
            <a:ext cx="0" cy="2052000"/>
          </a:xfrm>
          <a:prstGeom prst="straightConnector1">
            <a:avLst/>
          </a:prstGeom>
          <a:ln w="31750">
            <a:solidFill>
              <a:srgbClr val="1F4E7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66">
            <a:extLst>
              <a:ext uri="{FF2B5EF4-FFF2-40B4-BE49-F238E27FC236}">
                <a16:creationId xmlns:a16="http://schemas.microsoft.com/office/drawing/2014/main" id="{D4159D62-DBD8-423B-B55E-4131F3AB5975}"/>
              </a:ext>
            </a:extLst>
          </p:cNvPr>
          <p:cNvCxnSpPr>
            <a:cxnSpLocks/>
            <a:stCxn id="42" idx="6"/>
            <a:endCxn id="41" idx="0"/>
          </p:cNvCxnSpPr>
          <p:nvPr/>
        </p:nvCxnSpPr>
        <p:spPr>
          <a:xfrm>
            <a:off x="7434144" y="2392745"/>
            <a:ext cx="823814" cy="821591"/>
          </a:xfrm>
          <a:prstGeom prst="bentConnector2">
            <a:avLst/>
          </a:prstGeom>
          <a:ln w="31750">
            <a:solidFill>
              <a:srgbClr val="5DC64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76">
            <a:extLst>
              <a:ext uri="{FF2B5EF4-FFF2-40B4-BE49-F238E27FC236}">
                <a16:creationId xmlns:a16="http://schemas.microsoft.com/office/drawing/2014/main" id="{764C4AC0-5BB5-45B4-96C3-C1101677E893}"/>
              </a:ext>
            </a:extLst>
          </p:cNvPr>
          <p:cNvCxnSpPr>
            <a:cxnSpLocks/>
            <a:stCxn id="36" idx="3"/>
            <a:endCxn id="25" idx="1"/>
          </p:cNvCxnSpPr>
          <p:nvPr/>
        </p:nvCxnSpPr>
        <p:spPr>
          <a:xfrm>
            <a:off x="5346694" y="1554213"/>
            <a:ext cx="153775" cy="504406"/>
          </a:xfrm>
          <a:prstGeom prst="bentConnector2">
            <a:avLst/>
          </a:prstGeom>
          <a:ln w="31750">
            <a:solidFill>
              <a:srgbClr val="1F4E7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кутник 84">
            <a:extLst>
              <a:ext uri="{FF2B5EF4-FFF2-40B4-BE49-F238E27FC236}">
                <a16:creationId xmlns:a16="http://schemas.microsoft.com/office/drawing/2014/main" id="{300EF64D-25C9-423D-A9CB-72C9F29EF02D}"/>
              </a:ext>
            </a:extLst>
          </p:cNvPr>
          <p:cNvSpPr/>
          <p:nvPr/>
        </p:nvSpPr>
        <p:spPr>
          <a:xfrm>
            <a:off x="7357958" y="4907598"/>
            <a:ext cx="1800000" cy="360000"/>
          </a:xfrm>
          <a:prstGeom prst="rect">
            <a:avLst/>
          </a:prstGeom>
          <a:solidFill>
            <a:schemeClr val="bg1"/>
          </a:solidFill>
          <a:ln w="28575"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Компенсація процентів </a:t>
            </a: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до 0% річних</a:t>
            </a:r>
            <a:endParaRPr lang="uk-UA" sz="1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Соединительная линия уступом 85">
            <a:extLst>
              <a:ext uri="{FF2B5EF4-FFF2-40B4-BE49-F238E27FC236}">
                <a16:creationId xmlns:a16="http://schemas.microsoft.com/office/drawing/2014/main" id="{8245CFFA-B9BD-4DA0-9C8B-FC94046C31E6}"/>
              </a:ext>
            </a:extLst>
          </p:cNvPr>
          <p:cNvCxnSpPr>
            <a:cxnSpLocks/>
            <a:stCxn id="47" idx="2"/>
            <a:endCxn id="28" idx="3"/>
          </p:cNvCxnSpPr>
          <p:nvPr/>
        </p:nvCxnSpPr>
        <p:spPr>
          <a:xfrm rot="5400000">
            <a:off x="7505993" y="5119565"/>
            <a:ext cx="603932" cy="899999"/>
          </a:xfrm>
          <a:prstGeom prst="bentConnector2">
            <a:avLst/>
          </a:prstGeom>
          <a:ln w="31750">
            <a:solidFill>
              <a:srgbClr val="5DC64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38">
            <a:extLst>
              <a:ext uri="{FF2B5EF4-FFF2-40B4-BE49-F238E27FC236}">
                <a16:creationId xmlns:a16="http://schemas.microsoft.com/office/drawing/2014/main" id="{754BE3AC-8A43-46F2-8EE3-8F9B1982DB8C}"/>
              </a:ext>
            </a:extLst>
          </p:cNvPr>
          <p:cNvCxnSpPr>
            <a:cxnSpLocks/>
            <a:stCxn id="25" idx="2"/>
            <a:endCxn id="40" idx="0"/>
          </p:cNvCxnSpPr>
          <p:nvPr/>
        </p:nvCxnSpPr>
        <p:spPr>
          <a:xfrm rot="10800000" flipV="1">
            <a:off x="4297960" y="2389544"/>
            <a:ext cx="886185" cy="824791"/>
          </a:xfrm>
          <a:prstGeom prst="bentConnector2">
            <a:avLst/>
          </a:prstGeom>
          <a:ln w="31750">
            <a:solidFill>
              <a:srgbClr val="1F4E7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89">
            <a:extLst>
              <a:ext uri="{FF2B5EF4-FFF2-40B4-BE49-F238E27FC236}">
                <a16:creationId xmlns:a16="http://schemas.microsoft.com/office/drawing/2014/main" id="{BC0C6D4E-C05E-4FC4-8A05-66146CAF4133}"/>
              </a:ext>
            </a:extLst>
          </p:cNvPr>
          <p:cNvCxnSpPr>
            <a:cxnSpLocks/>
            <a:stCxn id="39" idx="1"/>
            <a:endCxn id="42" idx="7"/>
          </p:cNvCxnSpPr>
          <p:nvPr/>
        </p:nvCxnSpPr>
        <p:spPr>
          <a:xfrm rot="10800000" flipV="1">
            <a:off x="7091459" y="1530523"/>
            <a:ext cx="184616" cy="462674"/>
          </a:xfrm>
          <a:prstGeom prst="bentConnector2">
            <a:avLst/>
          </a:prstGeom>
          <a:ln w="31750">
            <a:solidFill>
              <a:srgbClr val="5DC64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EA5DC93-AFF8-4B30-B943-21EFC16DE1D3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>
            <a:off x="2722744" y="1550843"/>
            <a:ext cx="679950" cy="3370"/>
          </a:xfrm>
          <a:prstGeom prst="straightConnector1">
            <a:avLst/>
          </a:prstGeom>
          <a:ln w="31750">
            <a:solidFill>
              <a:srgbClr val="1F4E79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A565F79-3272-4130-A447-C64A14319C1D}"/>
              </a:ext>
            </a:extLst>
          </p:cNvPr>
          <p:cNvCxnSpPr>
            <a:cxnSpLocks/>
            <a:stCxn id="38" idx="1"/>
            <a:endCxn id="39" idx="3"/>
          </p:cNvCxnSpPr>
          <p:nvPr/>
        </p:nvCxnSpPr>
        <p:spPr>
          <a:xfrm flipH="1" flipV="1">
            <a:off x="9220075" y="1530523"/>
            <a:ext cx="707760" cy="1638"/>
          </a:xfrm>
          <a:prstGeom prst="straightConnector1">
            <a:avLst/>
          </a:prstGeom>
          <a:ln w="31750">
            <a:solidFill>
              <a:srgbClr val="5DC64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кутник 8">
            <a:extLst>
              <a:ext uri="{FF2B5EF4-FFF2-40B4-BE49-F238E27FC236}">
                <a16:creationId xmlns:a16="http://schemas.microsoft.com/office/drawing/2014/main" id="{A770035E-4DDC-4D71-81D9-75E3C3E0A958}"/>
              </a:ext>
            </a:extLst>
          </p:cNvPr>
          <p:cNvSpPr/>
          <p:nvPr/>
        </p:nvSpPr>
        <p:spPr>
          <a:xfrm>
            <a:off x="3402694" y="2220211"/>
            <a:ext cx="1512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/>
              <a:t>Рахунок в ДКСУ</a:t>
            </a:r>
          </a:p>
        </p:txBody>
      </p:sp>
      <p:sp>
        <p:nvSpPr>
          <p:cNvPr id="54" name="Прямокутник 8">
            <a:extLst>
              <a:ext uri="{FF2B5EF4-FFF2-40B4-BE49-F238E27FC236}">
                <a16:creationId xmlns:a16="http://schemas.microsoft.com/office/drawing/2014/main" id="{FAE9D6D7-6E24-4AC6-B277-3EA0F377F9FE}"/>
              </a:ext>
            </a:extLst>
          </p:cNvPr>
          <p:cNvSpPr/>
          <p:nvPr/>
        </p:nvSpPr>
        <p:spPr>
          <a:xfrm>
            <a:off x="7708075" y="2189023"/>
            <a:ext cx="1512000" cy="36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>
                <a:solidFill>
                  <a:srgbClr val="1F4E79"/>
                </a:solidFill>
              </a:rPr>
              <a:t>Рахунок в ДКСУ</a:t>
            </a:r>
          </a:p>
        </p:txBody>
      </p:sp>
    </p:spTree>
    <p:extLst>
      <p:ext uri="{BB962C8B-B14F-4D97-AF65-F5344CB8AC3E}">
        <p14:creationId xmlns:p14="http://schemas.microsoft.com/office/powerpoint/2010/main" val="12790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327851" y="88542"/>
            <a:ext cx="8770772" cy="6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Мета та переваги Спільної програми для її учасників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" name="Прямокутник 8">
            <a:extLst>
              <a:ext uri="{FF2B5EF4-FFF2-40B4-BE49-F238E27FC236}">
                <a16:creationId xmlns:a16="http://schemas.microsoft.com/office/drawing/2014/main" id="{93C77D99-6993-4302-8DD4-AFA82754889E}"/>
              </a:ext>
            </a:extLst>
          </p:cNvPr>
          <p:cNvSpPr/>
          <p:nvPr/>
        </p:nvSpPr>
        <p:spPr>
          <a:xfrm>
            <a:off x="311727" y="922091"/>
            <a:ext cx="12174971" cy="54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/>
              <a:t>Основна мета Спільної програми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FBECC8-8D0C-4506-89A2-22FA1228ACB8}"/>
              </a:ext>
            </a:extLst>
          </p:cNvPr>
          <p:cNvSpPr/>
          <p:nvPr/>
        </p:nvSpPr>
        <p:spPr>
          <a:xfrm>
            <a:off x="311727" y="1462091"/>
            <a:ext cx="12174971" cy="60192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Підтримка фінансування підприємців України з метою відновлення та посилення стійкості </a:t>
            </a:r>
          </a:p>
          <a:p>
            <a:pPr algn="ct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їх господарської діяльності в умовах війни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кутник 8">
            <a:extLst>
              <a:ext uri="{FF2B5EF4-FFF2-40B4-BE49-F238E27FC236}">
                <a16:creationId xmlns:a16="http://schemas.microsoft.com/office/drawing/2014/main" id="{7071505F-2DDF-4DD2-9667-487960DF25F9}"/>
              </a:ext>
            </a:extLst>
          </p:cNvPr>
          <p:cNvSpPr/>
          <p:nvPr/>
        </p:nvSpPr>
        <p:spPr>
          <a:xfrm>
            <a:off x="311727" y="2604014"/>
            <a:ext cx="12174971" cy="54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/>
              <a:t>Переваги Спільної програми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3718A5-1DE9-4A51-9DD3-0E45BD6DD9FF}"/>
              </a:ext>
            </a:extLst>
          </p:cNvPr>
          <p:cNvSpPr/>
          <p:nvPr/>
        </p:nvSpPr>
        <p:spPr>
          <a:xfrm>
            <a:off x="311727" y="3144013"/>
            <a:ext cx="3600000" cy="504000"/>
          </a:xfrm>
          <a:prstGeom prst="rect">
            <a:avLst/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75000"/>
                  </a:schemeClr>
                </a:solidFill>
              </a:rPr>
              <a:t>Для місцевої влади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EB7B15-71D6-46FD-BD39-66AD2C907E54}"/>
              </a:ext>
            </a:extLst>
          </p:cNvPr>
          <p:cNvSpPr/>
          <p:nvPr/>
        </p:nvSpPr>
        <p:spPr>
          <a:xfrm>
            <a:off x="4599212" y="3144012"/>
            <a:ext cx="3600000" cy="504000"/>
          </a:xfrm>
          <a:prstGeom prst="rect">
            <a:avLst/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75000"/>
                  </a:schemeClr>
                </a:solidFill>
              </a:rPr>
              <a:t>Для уповноважених банків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DB600A-6E26-4501-8D8B-C862F2AC7D0F}"/>
              </a:ext>
            </a:extLst>
          </p:cNvPr>
          <p:cNvSpPr/>
          <p:nvPr/>
        </p:nvSpPr>
        <p:spPr>
          <a:xfrm>
            <a:off x="8893304" y="3144012"/>
            <a:ext cx="3600000" cy="504000"/>
          </a:xfrm>
          <a:prstGeom prst="rect">
            <a:avLst/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accent6">
                    <a:lumMod val="75000"/>
                  </a:schemeClr>
                </a:solidFill>
              </a:rPr>
              <a:t>Для підприємців регіону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7D6817-B825-4F11-BDBE-6F60165369AE}"/>
              </a:ext>
            </a:extLst>
          </p:cNvPr>
          <p:cNvSpPr/>
          <p:nvPr/>
        </p:nvSpPr>
        <p:spPr>
          <a:xfrm>
            <a:off x="311727" y="3642777"/>
            <a:ext cx="3600000" cy="1080000"/>
          </a:xfrm>
          <a:prstGeom prst="rect">
            <a:avLst/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пряма участь у Програмі 5-7-9% шляхом запровадження додаткового пакету підтримку для місцевих підприємців з урахуванням пріоритетів розвитку регіону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13DE5D-A0A3-4478-82FF-A8ED40FC8B77}"/>
              </a:ext>
            </a:extLst>
          </p:cNvPr>
          <p:cNvSpPr/>
          <p:nvPr/>
        </p:nvSpPr>
        <p:spPr>
          <a:xfrm>
            <a:off x="4599212" y="3642777"/>
            <a:ext cx="3600000" cy="1080000"/>
          </a:xfrm>
          <a:prstGeom prst="rect">
            <a:avLst/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додатковий стимул для залучення нових та діючих підприємців, які планують реалізацію інвестиційного проекту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41790A1-AF73-4738-BD0F-62F9B6D5251D}"/>
              </a:ext>
            </a:extLst>
          </p:cNvPr>
          <p:cNvSpPr/>
          <p:nvPr/>
        </p:nvSpPr>
        <p:spPr>
          <a:xfrm>
            <a:off x="8893304" y="3642777"/>
            <a:ext cx="3600000" cy="1080000"/>
          </a:xfrm>
          <a:prstGeom prst="rect">
            <a:avLst/>
          </a:prstGeom>
          <a:noFill/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доступний кредит для фінансування інвестиційного проекту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додаткова підтримка в умовах війни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</a:rPr>
              <a:t>часткове відшкодування державою вартості створення робочих місць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C3B4A88-2A0C-44AF-8323-397C8888B2E6}"/>
              </a:ext>
            </a:extLst>
          </p:cNvPr>
          <p:cNvCxnSpPr/>
          <p:nvPr/>
        </p:nvCxnSpPr>
        <p:spPr>
          <a:xfrm>
            <a:off x="311727" y="5205847"/>
            <a:ext cx="12181577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авнобедренный треугольник 2">
            <a:extLst>
              <a:ext uri="{FF2B5EF4-FFF2-40B4-BE49-F238E27FC236}">
                <a16:creationId xmlns:a16="http://schemas.microsoft.com/office/drawing/2014/main" id="{F29D9A8D-82C7-4749-8269-03DB8ED485AF}"/>
              </a:ext>
            </a:extLst>
          </p:cNvPr>
          <p:cNvSpPr/>
          <p:nvPr/>
        </p:nvSpPr>
        <p:spPr>
          <a:xfrm rot="10800000">
            <a:off x="4599212" y="4970537"/>
            <a:ext cx="3600000" cy="504000"/>
          </a:xfrm>
          <a:prstGeom prst="triangle">
            <a:avLst/>
          </a:prstGeom>
          <a:solidFill>
            <a:srgbClr val="5DC64B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C08C80-EF98-4208-AE51-85BAE041D2A2}"/>
              </a:ext>
            </a:extLst>
          </p:cNvPr>
          <p:cNvSpPr/>
          <p:nvPr/>
        </p:nvSpPr>
        <p:spPr>
          <a:xfrm>
            <a:off x="5643212" y="5001710"/>
            <a:ext cx="1512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accent5">
                    <a:lumMod val="50000"/>
                  </a:schemeClr>
                </a:solidFill>
              </a:rPr>
              <a:t>Результати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кутник 8">
            <a:extLst>
              <a:ext uri="{FF2B5EF4-FFF2-40B4-BE49-F238E27FC236}">
                <a16:creationId xmlns:a16="http://schemas.microsoft.com/office/drawing/2014/main" id="{3F84042B-C65D-4739-8530-EC087F908267}"/>
              </a:ext>
            </a:extLst>
          </p:cNvPr>
          <p:cNvSpPr/>
          <p:nvPr/>
        </p:nvSpPr>
        <p:spPr>
          <a:xfrm>
            <a:off x="311725" y="5654062"/>
            <a:ext cx="3600000" cy="54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Посилення інвестиційної привабливості регіону</a:t>
            </a:r>
          </a:p>
        </p:txBody>
      </p:sp>
      <p:sp>
        <p:nvSpPr>
          <p:cNvPr id="22" name="Прямокутник 8">
            <a:extLst>
              <a:ext uri="{FF2B5EF4-FFF2-40B4-BE49-F238E27FC236}">
                <a16:creationId xmlns:a16="http://schemas.microsoft.com/office/drawing/2014/main" id="{E5C108E0-9BA2-4006-97EA-EE89284B7B91}"/>
              </a:ext>
            </a:extLst>
          </p:cNvPr>
          <p:cNvSpPr/>
          <p:nvPr/>
        </p:nvSpPr>
        <p:spPr>
          <a:xfrm>
            <a:off x="4599212" y="5654062"/>
            <a:ext cx="3600000" cy="54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Зростання прозорості бізнесу та надходжень в місцеві бюджети</a:t>
            </a:r>
          </a:p>
        </p:txBody>
      </p:sp>
      <p:sp>
        <p:nvSpPr>
          <p:cNvPr id="23" name="Прямокутник 8">
            <a:extLst>
              <a:ext uri="{FF2B5EF4-FFF2-40B4-BE49-F238E27FC236}">
                <a16:creationId xmlns:a16="http://schemas.microsoft.com/office/drawing/2014/main" id="{A78A01E7-D1B3-4EDE-BB98-1142FC25F76C}"/>
              </a:ext>
            </a:extLst>
          </p:cNvPr>
          <p:cNvSpPr/>
          <p:nvPr/>
        </p:nvSpPr>
        <p:spPr>
          <a:xfrm>
            <a:off x="8886698" y="5654062"/>
            <a:ext cx="3600000" cy="540000"/>
          </a:xfrm>
          <a:prstGeom prst="rect">
            <a:avLst/>
          </a:prstGeom>
          <a:solidFill>
            <a:srgbClr val="5DC64B"/>
          </a:solidFill>
          <a:ln>
            <a:solidFill>
              <a:srgbClr val="5DC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Укріплення довіри між бізнесом та місцевою владою</a:t>
            </a:r>
          </a:p>
        </p:txBody>
      </p:sp>
    </p:spTree>
    <p:extLst>
      <p:ext uri="{BB962C8B-B14F-4D97-AF65-F5344CB8AC3E}">
        <p14:creationId xmlns:p14="http://schemas.microsoft.com/office/powerpoint/2010/main" val="21839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5</a:t>
            </a:fld>
            <a:endParaRPr/>
          </a:p>
        </p:txBody>
      </p:sp>
      <p:sp>
        <p:nvSpPr>
          <p:cNvPr id="3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363180" y="88542"/>
            <a:ext cx="8568000" cy="60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Критерії прийнятності ММСП для участі у Спільній програмі</a:t>
            </a:r>
          </a:p>
        </p:txBody>
      </p:sp>
      <p:sp>
        <p:nvSpPr>
          <p:cNvPr id="36" name="Прямокутник 8">
            <a:extLst>
              <a:ext uri="{FF2B5EF4-FFF2-40B4-BE49-F238E27FC236}">
                <a16:creationId xmlns:a16="http://schemas.microsoft.com/office/drawing/2014/main" id="{93C77D99-6993-4302-8DD4-AFA82754889E}"/>
              </a:ext>
            </a:extLst>
          </p:cNvPr>
          <p:cNvSpPr/>
          <p:nvPr/>
        </p:nvSpPr>
        <p:spPr>
          <a:xfrm>
            <a:off x="386040" y="998983"/>
            <a:ext cx="5760000" cy="504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1. ММСП має бути учасником Програми 5-7-9%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6040" y="1496142"/>
            <a:ext cx="5760000" cy="1980000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94" y="1542737"/>
            <a:ext cx="3229376" cy="1874833"/>
          </a:xfrm>
          <a:prstGeom prst="rect">
            <a:avLst/>
          </a:prstGeom>
        </p:spPr>
      </p:pic>
      <p:sp>
        <p:nvSpPr>
          <p:cNvPr id="41" name="Прямокутник 8">
            <a:extLst>
              <a:ext uri="{FF2B5EF4-FFF2-40B4-BE49-F238E27FC236}">
                <a16:creationId xmlns:a16="http://schemas.microsoft.com/office/drawing/2014/main" id="{93C77D99-6993-4302-8DD4-AFA82754889E}"/>
              </a:ext>
            </a:extLst>
          </p:cNvPr>
          <p:cNvSpPr/>
          <p:nvPr/>
        </p:nvSpPr>
        <p:spPr>
          <a:xfrm>
            <a:off x="6676350" y="998983"/>
            <a:ext cx="5760000" cy="504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2. Державна реєстрація у відповідній області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676350" y="1496142"/>
            <a:ext cx="5760000" cy="1980000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 8">
            <a:extLst>
              <a:ext uri="{FF2B5EF4-FFF2-40B4-BE49-F238E27FC236}">
                <a16:creationId xmlns:a16="http://schemas.microsoft.com/office/drawing/2014/main" id="{93C77D99-6993-4302-8DD4-AFA82754889E}"/>
              </a:ext>
            </a:extLst>
          </p:cNvPr>
          <p:cNvSpPr/>
          <p:nvPr/>
        </p:nvSpPr>
        <p:spPr>
          <a:xfrm>
            <a:off x="386040" y="3781871"/>
            <a:ext cx="5760000" cy="504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3. Успішна реалізація інвестиційного проекту </a:t>
            </a:r>
          </a:p>
          <a:p>
            <a:pPr algn="ctr"/>
            <a:r>
              <a:rPr lang="uk-UA" sz="1600" b="1" dirty="0"/>
              <a:t>в рамках Програми 5-7-9%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86040" y="4311732"/>
            <a:ext cx="5760000" cy="1980000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 descr="Зображення, що містить надворі, вантажівка, трава, автомобіль&#10;&#10;Автоматично згенерований опис">
            <a:extLst>
              <a:ext uri="{FF2B5EF4-FFF2-40B4-BE49-F238E27FC236}">
                <a16:creationId xmlns:a16="http://schemas.microsoft.com/office/drawing/2014/main" id="{39E20EB7-E41B-4BB3-9EE0-720AB7BCC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80" y="4411472"/>
            <a:ext cx="1777623" cy="1764000"/>
          </a:xfrm>
          <a:prstGeom prst="rect">
            <a:avLst/>
          </a:prstGeom>
        </p:spPr>
      </p:pic>
      <p:pic>
        <p:nvPicPr>
          <p:cNvPr id="51" name="Рисунок 50" descr="Зображення, що містить будівля, сидить, у приміщенні, закрити&#10;&#10;Автоматично згенерований опис">
            <a:extLst>
              <a:ext uri="{FF2B5EF4-FFF2-40B4-BE49-F238E27FC236}">
                <a16:creationId xmlns:a16="http://schemas.microsoft.com/office/drawing/2014/main" id="{23FE0B83-CD96-4E4F-8976-7ADE95B4E6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992" y="4411472"/>
            <a:ext cx="1764407" cy="1764000"/>
          </a:xfrm>
          <a:prstGeom prst="rect">
            <a:avLst/>
          </a:prstGeom>
        </p:spPr>
      </p:pic>
      <p:pic>
        <p:nvPicPr>
          <p:cNvPr id="52" name="Рисунок 51" descr="Зображення, що містить будівля, вантажівка, чоловік, сидить&#10;&#10;Автоматично згенерований опис">
            <a:extLst>
              <a:ext uri="{FF2B5EF4-FFF2-40B4-BE49-F238E27FC236}">
                <a16:creationId xmlns:a16="http://schemas.microsoft.com/office/drawing/2014/main" id="{6AE70608-E704-4B29-A63F-704272C882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88" y="4411472"/>
            <a:ext cx="1742306" cy="1764000"/>
          </a:xfrm>
          <a:prstGeom prst="rect">
            <a:avLst/>
          </a:prstGeom>
        </p:spPr>
      </p:pic>
      <p:sp>
        <p:nvSpPr>
          <p:cNvPr id="53" name="Прямокутник 8">
            <a:extLst>
              <a:ext uri="{FF2B5EF4-FFF2-40B4-BE49-F238E27FC236}">
                <a16:creationId xmlns:a16="http://schemas.microsoft.com/office/drawing/2014/main" id="{93C77D99-6993-4302-8DD4-AFA82754889E}"/>
              </a:ext>
            </a:extLst>
          </p:cNvPr>
          <p:cNvSpPr/>
          <p:nvPr/>
        </p:nvSpPr>
        <p:spPr>
          <a:xfrm>
            <a:off x="6676350" y="3781871"/>
            <a:ext cx="5760000" cy="504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/>
              <a:t>4. Відновлення та створення нових робочих місць у порівнянні з довоєнним періодом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676350" y="4311732"/>
            <a:ext cx="5760000" cy="1980000"/>
          </a:xfrm>
          <a:prstGeom prst="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920" y="4464797"/>
            <a:ext cx="1488981" cy="1067323"/>
          </a:xfrm>
          <a:prstGeom prst="rect">
            <a:avLst/>
          </a:prstGeom>
        </p:spPr>
      </p:pic>
      <p:sp>
        <p:nvSpPr>
          <p:cNvPr id="58" name="Стрілка вліво 95"/>
          <p:cNvSpPr/>
          <p:nvPr/>
        </p:nvSpPr>
        <p:spPr>
          <a:xfrm flipH="1">
            <a:off x="6926824" y="5648005"/>
            <a:ext cx="3240000" cy="216000"/>
          </a:xfrm>
          <a:prstGeom prst="leftArrow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Прямокутник 92"/>
          <p:cNvSpPr/>
          <p:nvPr/>
        </p:nvSpPr>
        <p:spPr>
          <a:xfrm>
            <a:off x="8378190" y="4708539"/>
            <a:ext cx="1794510" cy="554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Відновлення та створення нових робочих місць</a:t>
            </a:r>
          </a:p>
        </p:txBody>
      </p:sp>
      <p:sp>
        <p:nvSpPr>
          <p:cNvPr id="62" name="Прямокутник 92"/>
          <p:cNvSpPr/>
          <p:nvPr/>
        </p:nvSpPr>
        <p:spPr>
          <a:xfrm>
            <a:off x="6869430" y="5866375"/>
            <a:ext cx="3024000" cy="41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та якомога довше їх утримання 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9692913" y="5167832"/>
            <a:ext cx="1620000" cy="252000"/>
          </a:xfrm>
          <a:prstGeom prst="triangle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Freeform 44"/>
          <p:cNvSpPr>
            <a:spLocks noEditPoints="1"/>
          </p:cNvSpPr>
          <p:nvPr/>
        </p:nvSpPr>
        <p:spPr bwMode="auto">
          <a:xfrm>
            <a:off x="10884594" y="4682379"/>
            <a:ext cx="1080000" cy="1080000"/>
          </a:xfrm>
          <a:custGeom>
            <a:avLst/>
            <a:gdLst>
              <a:gd name="T0" fmla="*/ 421 w 2223"/>
              <a:gd name="T1" fmla="*/ 1665 h 2222"/>
              <a:gd name="T2" fmla="*/ 421 w 2223"/>
              <a:gd name="T3" fmla="*/ 1753 h 2222"/>
              <a:gd name="T4" fmla="*/ 1827 w 2223"/>
              <a:gd name="T5" fmla="*/ 1709 h 2222"/>
              <a:gd name="T6" fmla="*/ 891 w 2223"/>
              <a:gd name="T7" fmla="*/ 1184 h 2222"/>
              <a:gd name="T8" fmla="*/ 891 w 2223"/>
              <a:gd name="T9" fmla="*/ 1280 h 2222"/>
              <a:gd name="T10" fmla="*/ 891 w 2223"/>
              <a:gd name="T11" fmla="*/ 1184 h 2222"/>
              <a:gd name="T12" fmla="*/ 1361 w 2223"/>
              <a:gd name="T13" fmla="*/ 1325 h 2222"/>
              <a:gd name="T14" fmla="*/ 1266 w 2223"/>
              <a:gd name="T15" fmla="*/ 1325 h 2222"/>
              <a:gd name="T16" fmla="*/ 1737 w 2223"/>
              <a:gd name="T17" fmla="*/ 1184 h 2222"/>
              <a:gd name="T18" fmla="*/ 1737 w 2223"/>
              <a:gd name="T19" fmla="*/ 1280 h 2222"/>
              <a:gd name="T20" fmla="*/ 1737 w 2223"/>
              <a:gd name="T21" fmla="*/ 1184 h 2222"/>
              <a:gd name="T22" fmla="*/ 586 w 2223"/>
              <a:gd name="T23" fmla="*/ 1448 h 2222"/>
              <a:gd name="T24" fmla="*/ 814 w 2223"/>
              <a:gd name="T25" fmla="*/ 1321 h 2222"/>
              <a:gd name="T26" fmla="*/ 988 w 2223"/>
              <a:gd name="T27" fmla="*/ 1298 h 2222"/>
              <a:gd name="T28" fmla="*/ 1314 w 2223"/>
              <a:gd name="T29" fmla="*/ 1443 h 2222"/>
              <a:gd name="T30" fmla="*/ 1639 w 2223"/>
              <a:gd name="T31" fmla="*/ 1298 h 2222"/>
              <a:gd name="T32" fmla="*/ 1855 w 2223"/>
              <a:gd name="T33" fmla="*/ 1232 h 2222"/>
              <a:gd name="T34" fmla="*/ 1621 w 2223"/>
              <a:gd name="T35" fmla="*/ 1212 h 2222"/>
              <a:gd name="T36" fmla="*/ 1314 w 2223"/>
              <a:gd name="T37" fmla="*/ 1207 h 2222"/>
              <a:gd name="T38" fmla="*/ 1007 w 2223"/>
              <a:gd name="T39" fmla="*/ 1212 h 2222"/>
              <a:gd name="T40" fmla="*/ 773 w 2223"/>
              <a:gd name="T41" fmla="*/ 1232 h 2222"/>
              <a:gd name="T42" fmla="*/ 598 w 2223"/>
              <a:gd name="T43" fmla="*/ 1332 h 2222"/>
              <a:gd name="T44" fmla="*/ 1302 w 2223"/>
              <a:gd name="T45" fmla="*/ 970 h 2222"/>
              <a:gd name="T46" fmla="*/ 1702 w 2223"/>
              <a:gd name="T47" fmla="*/ 696 h 2222"/>
              <a:gd name="T48" fmla="*/ 1838 w 2223"/>
              <a:gd name="T49" fmla="*/ 514 h 2222"/>
              <a:gd name="T50" fmla="*/ 1639 w 2223"/>
              <a:gd name="T51" fmla="*/ 633 h 2222"/>
              <a:gd name="T52" fmla="*/ 903 w 2223"/>
              <a:gd name="T53" fmla="*/ 769 h 2222"/>
              <a:gd name="T54" fmla="*/ 492 w 2223"/>
              <a:gd name="T55" fmla="*/ 1332 h 2222"/>
              <a:gd name="T56" fmla="*/ 350 w 2223"/>
              <a:gd name="T57" fmla="*/ 1448 h 2222"/>
              <a:gd name="T58" fmla="*/ 1111 w 2223"/>
              <a:gd name="T59" fmla="*/ 0 h 2222"/>
              <a:gd name="T60" fmla="*/ 1111 w 2223"/>
              <a:gd name="T61" fmla="*/ 2222 h 2222"/>
              <a:gd name="T62" fmla="*/ 1111 w 2223"/>
              <a:gd name="T63" fmla="*/ 0 h 2222"/>
              <a:gd name="T64" fmla="*/ 2134 w 2223"/>
              <a:gd name="T65" fmla="*/ 1111 h 2222"/>
              <a:gd name="T66" fmla="*/ 88 w 2223"/>
              <a:gd name="T67" fmla="*/ 1111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3" h="2222">
                <a:moveTo>
                  <a:pt x="1783" y="1665"/>
                </a:moveTo>
                <a:lnTo>
                  <a:pt x="421" y="1665"/>
                </a:lnTo>
                <a:cubicBezTo>
                  <a:pt x="397" y="1665"/>
                  <a:pt x="377" y="1684"/>
                  <a:pt x="377" y="1709"/>
                </a:cubicBezTo>
                <a:cubicBezTo>
                  <a:pt x="377" y="1733"/>
                  <a:pt x="397" y="1753"/>
                  <a:pt x="421" y="1753"/>
                </a:cubicBezTo>
                <a:lnTo>
                  <a:pt x="1783" y="1753"/>
                </a:lnTo>
                <a:cubicBezTo>
                  <a:pt x="1808" y="1753"/>
                  <a:pt x="1827" y="1733"/>
                  <a:pt x="1827" y="1709"/>
                </a:cubicBezTo>
                <a:cubicBezTo>
                  <a:pt x="1827" y="1684"/>
                  <a:pt x="1808" y="1665"/>
                  <a:pt x="1783" y="1665"/>
                </a:cubicBezTo>
                <a:close/>
                <a:moveTo>
                  <a:pt x="891" y="1184"/>
                </a:moveTo>
                <a:cubicBezTo>
                  <a:pt x="917" y="1184"/>
                  <a:pt x="938" y="1206"/>
                  <a:pt x="938" y="1232"/>
                </a:cubicBezTo>
                <a:cubicBezTo>
                  <a:pt x="938" y="1258"/>
                  <a:pt x="917" y="1280"/>
                  <a:pt x="891" y="1280"/>
                </a:cubicBezTo>
                <a:cubicBezTo>
                  <a:pt x="865" y="1280"/>
                  <a:pt x="843" y="1258"/>
                  <a:pt x="843" y="1232"/>
                </a:cubicBezTo>
                <a:cubicBezTo>
                  <a:pt x="843" y="1206"/>
                  <a:pt x="865" y="1184"/>
                  <a:pt x="891" y="1184"/>
                </a:cubicBezTo>
                <a:close/>
                <a:moveTo>
                  <a:pt x="1314" y="1277"/>
                </a:moveTo>
                <a:cubicBezTo>
                  <a:pt x="1340" y="1277"/>
                  <a:pt x="1361" y="1299"/>
                  <a:pt x="1361" y="1325"/>
                </a:cubicBezTo>
                <a:cubicBezTo>
                  <a:pt x="1361" y="1351"/>
                  <a:pt x="1340" y="1373"/>
                  <a:pt x="1314" y="1373"/>
                </a:cubicBezTo>
                <a:cubicBezTo>
                  <a:pt x="1287" y="1373"/>
                  <a:pt x="1266" y="1351"/>
                  <a:pt x="1266" y="1325"/>
                </a:cubicBezTo>
                <a:cubicBezTo>
                  <a:pt x="1266" y="1299"/>
                  <a:pt x="1287" y="1277"/>
                  <a:pt x="1314" y="1277"/>
                </a:cubicBezTo>
                <a:close/>
                <a:moveTo>
                  <a:pt x="1737" y="1184"/>
                </a:moveTo>
                <a:cubicBezTo>
                  <a:pt x="1763" y="1184"/>
                  <a:pt x="1784" y="1206"/>
                  <a:pt x="1784" y="1232"/>
                </a:cubicBezTo>
                <a:cubicBezTo>
                  <a:pt x="1784" y="1258"/>
                  <a:pt x="1763" y="1280"/>
                  <a:pt x="1737" y="1280"/>
                </a:cubicBezTo>
                <a:cubicBezTo>
                  <a:pt x="1710" y="1280"/>
                  <a:pt x="1689" y="1258"/>
                  <a:pt x="1689" y="1232"/>
                </a:cubicBezTo>
                <a:cubicBezTo>
                  <a:pt x="1689" y="1206"/>
                  <a:pt x="1710" y="1184"/>
                  <a:pt x="1737" y="1184"/>
                </a:cubicBezTo>
                <a:close/>
                <a:moveTo>
                  <a:pt x="468" y="1566"/>
                </a:moveTo>
                <a:cubicBezTo>
                  <a:pt x="533" y="1566"/>
                  <a:pt x="586" y="1513"/>
                  <a:pt x="586" y="1448"/>
                </a:cubicBezTo>
                <a:cubicBezTo>
                  <a:pt x="586" y="1444"/>
                  <a:pt x="585" y="1441"/>
                  <a:pt x="585" y="1437"/>
                </a:cubicBezTo>
                <a:lnTo>
                  <a:pt x="814" y="1321"/>
                </a:lnTo>
                <a:cubicBezTo>
                  <a:pt x="834" y="1339"/>
                  <a:pt x="861" y="1350"/>
                  <a:pt x="891" y="1350"/>
                </a:cubicBezTo>
                <a:cubicBezTo>
                  <a:pt x="931" y="1350"/>
                  <a:pt x="967" y="1330"/>
                  <a:pt x="988" y="1298"/>
                </a:cubicBezTo>
                <a:lnTo>
                  <a:pt x="1198" y="1345"/>
                </a:lnTo>
                <a:cubicBezTo>
                  <a:pt x="1207" y="1400"/>
                  <a:pt x="1255" y="1443"/>
                  <a:pt x="1314" y="1443"/>
                </a:cubicBezTo>
                <a:cubicBezTo>
                  <a:pt x="1372" y="1443"/>
                  <a:pt x="1421" y="1400"/>
                  <a:pt x="1430" y="1345"/>
                </a:cubicBezTo>
                <a:lnTo>
                  <a:pt x="1639" y="1298"/>
                </a:lnTo>
                <a:cubicBezTo>
                  <a:pt x="1661" y="1330"/>
                  <a:pt x="1696" y="1350"/>
                  <a:pt x="1737" y="1350"/>
                </a:cubicBezTo>
                <a:cubicBezTo>
                  <a:pt x="1802" y="1350"/>
                  <a:pt x="1855" y="1297"/>
                  <a:pt x="1855" y="1232"/>
                </a:cubicBezTo>
                <a:cubicBezTo>
                  <a:pt x="1855" y="1167"/>
                  <a:pt x="1802" y="1114"/>
                  <a:pt x="1737" y="1114"/>
                </a:cubicBezTo>
                <a:cubicBezTo>
                  <a:pt x="1678" y="1114"/>
                  <a:pt x="1630" y="1157"/>
                  <a:pt x="1621" y="1212"/>
                </a:cubicBezTo>
                <a:lnTo>
                  <a:pt x="1411" y="1258"/>
                </a:lnTo>
                <a:cubicBezTo>
                  <a:pt x="1390" y="1227"/>
                  <a:pt x="1354" y="1207"/>
                  <a:pt x="1314" y="1207"/>
                </a:cubicBezTo>
                <a:cubicBezTo>
                  <a:pt x="1273" y="1207"/>
                  <a:pt x="1238" y="1227"/>
                  <a:pt x="1216" y="1258"/>
                </a:cubicBezTo>
                <a:lnTo>
                  <a:pt x="1007" y="1212"/>
                </a:lnTo>
                <a:cubicBezTo>
                  <a:pt x="998" y="1157"/>
                  <a:pt x="949" y="1114"/>
                  <a:pt x="891" y="1114"/>
                </a:cubicBezTo>
                <a:cubicBezTo>
                  <a:pt x="826" y="1114"/>
                  <a:pt x="773" y="1167"/>
                  <a:pt x="773" y="1232"/>
                </a:cubicBezTo>
                <a:cubicBezTo>
                  <a:pt x="773" y="1235"/>
                  <a:pt x="773" y="1239"/>
                  <a:pt x="774" y="1242"/>
                </a:cubicBezTo>
                <a:lnTo>
                  <a:pt x="598" y="1332"/>
                </a:lnTo>
                <a:lnTo>
                  <a:pt x="910" y="862"/>
                </a:lnTo>
                <a:lnTo>
                  <a:pt x="1302" y="970"/>
                </a:lnTo>
                <a:cubicBezTo>
                  <a:pt x="1315" y="974"/>
                  <a:pt x="1329" y="972"/>
                  <a:pt x="1340" y="963"/>
                </a:cubicBezTo>
                <a:lnTo>
                  <a:pt x="1702" y="696"/>
                </a:lnTo>
                <a:lnTo>
                  <a:pt x="1837" y="832"/>
                </a:lnTo>
                <a:lnTo>
                  <a:pt x="1838" y="514"/>
                </a:lnTo>
                <a:lnTo>
                  <a:pt x="1519" y="513"/>
                </a:lnTo>
                <a:lnTo>
                  <a:pt x="1639" y="633"/>
                </a:lnTo>
                <a:lnTo>
                  <a:pt x="1305" y="880"/>
                </a:lnTo>
                <a:lnTo>
                  <a:pt x="903" y="769"/>
                </a:lnTo>
                <a:cubicBezTo>
                  <a:pt x="884" y="764"/>
                  <a:pt x="865" y="771"/>
                  <a:pt x="854" y="787"/>
                </a:cubicBezTo>
                <a:lnTo>
                  <a:pt x="492" y="1332"/>
                </a:lnTo>
                <a:cubicBezTo>
                  <a:pt x="484" y="1330"/>
                  <a:pt x="476" y="1330"/>
                  <a:pt x="468" y="1330"/>
                </a:cubicBezTo>
                <a:cubicBezTo>
                  <a:pt x="403" y="1330"/>
                  <a:pt x="350" y="1383"/>
                  <a:pt x="350" y="1448"/>
                </a:cubicBezTo>
                <a:cubicBezTo>
                  <a:pt x="350" y="1513"/>
                  <a:pt x="403" y="1566"/>
                  <a:pt x="468" y="1566"/>
                </a:cubicBezTo>
                <a:close/>
                <a:moveTo>
                  <a:pt x="1111" y="0"/>
                </a:moveTo>
                <a:cubicBezTo>
                  <a:pt x="498" y="0"/>
                  <a:pt x="0" y="497"/>
                  <a:pt x="0" y="1111"/>
                </a:cubicBezTo>
                <a:cubicBezTo>
                  <a:pt x="0" y="1725"/>
                  <a:pt x="498" y="2222"/>
                  <a:pt x="1111" y="2222"/>
                </a:cubicBezTo>
                <a:cubicBezTo>
                  <a:pt x="1725" y="2222"/>
                  <a:pt x="2223" y="1725"/>
                  <a:pt x="2223" y="1111"/>
                </a:cubicBezTo>
                <a:cubicBezTo>
                  <a:pt x="2223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5" y="88"/>
                  <a:pt x="2134" y="547"/>
                  <a:pt x="2134" y="1111"/>
                </a:cubicBezTo>
                <a:cubicBezTo>
                  <a:pt x="2134" y="1675"/>
                  <a:pt x="1675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Прямокутник 92"/>
          <p:cNvSpPr/>
          <p:nvPr/>
        </p:nvSpPr>
        <p:spPr>
          <a:xfrm>
            <a:off x="10555605" y="5855117"/>
            <a:ext cx="1872000" cy="41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рейтингу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07EB6-75EB-45BA-9378-65783ED71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320" y="1542224"/>
            <a:ext cx="2974795" cy="18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 descr="Контракт контур">
            <a:extLst>
              <a:ext uri="{FF2B5EF4-FFF2-40B4-BE49-F238E27FC236}">
                <a16:creationId xmlns:a16="http://schemas.microsoft.com/office/drawing/2014/main" id="{6F745668-F3FB-47EE-A4AC-4266403F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055" y="2077599"/>
            <a:ext cx="914400" cy="914400"/>
          </a:xfrm>
          <a:prstGeom prst="rect">
            <a:avLst/>
          </a:prstGeom>
        </p:spPr>
      </p:pic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  <p:sp>
        <p:nvSpPr>
          <p:cNvPr id="24" name="Google Shape;101;p2"/>
          <p:cNvSpPr txBox="1">
            <a:spLocks/>
          </p:cNvSpPr>
          <p:nvPr/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uk-U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18;p3">
            <a:extLst>
              <a:ext uri="{FF2B5EF4-FFF2-40B4-BE49-F238E27FC236}">
                <a16:creationId xmlns:a16="http://schemas.microsoft.com/office/drawing/2014/main" id="{07F8FD93-AFF3-4E93-9C7C-1445D30D9D9A}"/>
              </a:ext>
            </a:extLst>
          </p:cNvPr>
          <p:cNvSpPr txBox="1"/>
          <p:nvPr/>
        </p:nvSpPr>
        <p:spPr>
          <a:xfrm>
            <a:off x="180715" y="152076"/>
            <a:ext cx="10128227" cy="329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Процедура участі ММСП у Спільній програмі</a:t>
            </a:r>
          </a:p>
        </p:txBody>
      </p:sp>
      <p:sp>
        <p:nvSpPr>
          <p:cNvPr id="26" name="Номер слайда 1">
            <a:extLst>
              <a:ext uri="{FF2B5EF4-FFF2-40B4-BE49-F238E27FC236}">
                <a16:creationId xmlns:a16="http://schemas.microsoft.com/office/drawing/2014/main" id="{5C06C873-ED6B-4619-A580-8A96FF03362C}"/>
              </a:ext>
            </a:extLst>
          </p:cNvPr>
          <p:cNvSpPr txBox="1">
            <a:spLocks/>
          </p:cNvSpPr>
          <p:nvPr/>
        </p:nvSpPr>
        <p:spPr>
          <a:xfrm>
            <a:off x="11841014" y="6816019"/>
            <a:ext cx="957413" cy="38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866C1DD-4BFC-46A5-9177-3C97C97CE3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44AC522-DFC1-4A1A-B5C4-3E66EFB1291E}"/>
              </a:ext>
            </a:extLst>
          </p:cNvPr>
          <p:cNvSpPr/>
          <p:nvPr/>
        </p:nvSpPr>
        <p:spPr>
          <a:xfrm>
            <a:off x="182142" y="5896131"/>
            <a:ext cx="2700000" cy="540000"/>
          </a:xfrm>
          <a:prstGeom prst="rect">
            <a:avLst/>
          </a:prstGeom>
          <a:solidFill>
            <a:srgbClr val="5DC64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Крок 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4B77ED0-8212-4136-866F-27AA13261161}"/>
              </a:ext>
            </a:extLst>
          </p:cNvPr>
          <p:cNvSpPr/>
          <p:nvPr/>
        </p:nvSpPr>
        <p:spPr>
          <a:xfrm>
            <a:off x="2877697" y="5343632"/>
            <a:ext cx="2412000" cy="540000"/>
          </a:xfrm>
          <a:prstGeom prst="rect">
            <a:avLst/>
          </a:prstGeom>
          <a:solidFill>
            <a:srgbClr val="5DC64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Крок 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B6D8148-6B9C-4F98-BE12-258B68672070}"/>
              </a:ext>
            </a:extLst>
          </p:cNvPr>
          <p:cNvSpPr/>
          <p:nvPr/>
        </p:nvSpPr>
        <p:spPr>
          <a:xfrm>
            <a:off x="77463" y="763182"/>
            <a:ext cx="2770672" cy="10800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ФРП з портфелю Програми 5-7-9% вибирає ММСП визначеної області, які здійснили інвестиції, відновили та створили робочі місця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DCA6477-1F0E-4A2F-8AE2-823A57F54C70}"/>
              </a:ext>
            </a:extLst>
          </p:cNvPr>
          <p:cNvSpPr/>
          <p:nvPr/>
        </p:nvSpPr>
        <p:spPr>
          <a:xfrm>
            <a:off x="2882660" y="779805"/>
            <a:ext cx="2417389" cy="949542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ФРП готує Реєстр ММСП шляхом їх </a:t>
            </a:r>
            <a:r>
              <a:rPr lang="uk-U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рейтингування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залежності від кількості відновлених та створених робочих місць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5471C8C-9FB1-4AD4-B3ED-1EBA549119EF}"/>
              </a:ext>
            </a:extLst>
          </p:cNvPr>
          <p:cNvCxnSpPr/>
          <p:nvPr/>
        </p:nvCxnSpPr>
        <p:spPr>
          <a:xfrm>
            <a:off x="2863710" y="764266"/>
            <a:ext cx="0" cy="565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A2C2659-7D6B-4AAC-8D2D-D1C484CE1B43}"/>
              </a:ext>
            </a:extLst>
          </p:cNvPr>
          <p:cNvCxnSpPr/>
          <p:nvPr/>
        </p:nvCxnSpPr>
        <p:spPr>
          <a:xfrm>
            <a:off x="5284949" y="764266"/>
            <a:ext cx="0" cy="565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C18C64D-0EFB-4014-9384-C36297FAC6E1}"/>
              </a:ext>
            </a:extLst>
          </p:cNvPr>
          <p:cNvSpPr/>
          <p:nvPr/>
        </p:nvSpPr>
        <p:spPr>
          <a:xfrm>
            <a:off x="5300049" y="4797176"/>
            <a:ext cx="2412000" cy="540000"/>
          </a:xfrm>
          <a:prstGeom prst="rect">
            <a:avLst/>
          </a:prstGeom>
          <a:solidFill>
            <a:srgbClr val="5DC64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Крок 3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C8007A7-CAF2-4DC9-AF24-7C8F06DBD230}"/>
              </a:ext>
            </a:extLst>
          </p:cNvPr>
          <p:cNvSpPr/>
          <p:nvPr/>
        </p:nvSpPr>
        <p:spPr>
          <a:xfrm>
            <a:off x="7719043" y="4247286"/>
            <a:ext cx="2412000" cy="540000"/>
          </a:xfrm>
          <a:prstGeom prst="rect">
            <a:avLst/>
          </a:prstGeom>
          <a:solidFill>
            <a:srgbClr val="5DC64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Крок 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929ED31-B19E-454A-83C0-DBCC8AE68D52}"/>
              </a:ext>
            </a:extLst>
          </p:cNvPr>
          <p:cNvSpPr/>
          <p:nvPr/>
        </p:nvSpPr>
        <p:spPr>
          <a:xfrm>
            <a:off x="10141434" y="3707286"/>
            <a:ext cx="2412000" cy="540000"/>
          </a:xfrm>
          <a:prstGeom prst="rect">
            <a:avLst/>
          </a:prstGeom>
          <a:solidFill>
            <a:srgbClr val="5DC64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Крок 5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C57E681-8701-4D2A-94F2-8590040E7FAF}"/>
              </a:ext>
            </a:extLst>
          </p:cNvPr>
          <p:cNvSpPr/>
          <p:nvPr/>
        </p:nvSpPr>
        <p:spPr>
          <a:xfrm>
            <a:off x="5382715" y="764266"/>
            <a:ext cx="2115662" cy="1007386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ФРП подає Реєстр ММСП на затвердження Експертній комісії при місцевому органі влади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F894A9F-D21D-4829-A9BD-C93D6410A158}"/>
              </a:ext>
            </a:extLst>
          </p:cNvPr>
          <p:cNvCxnSpPr/>
          <p:nvPr/>
        </p:nvCxnSpPr>
        <p:spPr>
          <a:xfrm>
            <a:off x="7712049" y="848307"/>
            <a:ext cx="0" cy="565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5D7193E-2BE9-446B-8E46-589391C15346}"/>
              </a:ext>
            </a:extLst>
          </p:cNvPr>
          <p:cNvCxnSpPr/>
          <p:nvPr/>
        </p:nvCxnSpPr>
        <p:spPr>
          <a:xfrm>
            <a:off x="10131043" y="848307"/>
            <a:ext cx="0" cy="565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BD710C5-4983-4F04-BD02-5469E001AAAF}"/>
              </a:ext>
            </a:extLst>
          </p:cNvPr>
          <p:cNvSpPr/>
          <p:nvPr/>
        </p:nvSpPr>
        <p:spPr>
          <a:xfrm>
            <a:off x="7784538" y="751294"/>
            <a:ext cx="2330319" cy="1139852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ФРП надсилає виписки із затвердженого Реєстру ММСП в уповноважені банки для інформування ММСП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97D8766-FF69-420A-80D6-A5A0B26B0D67}"/>
              </a:ext>
            </a:extLst>
          </p:cNvPr>
          <p:cNvSpPr/>
          <p:nvPr/>
        </p:nvSpPr>
        <p:spPr>
          <a:xfrm>
            <a:off x="10178403" y="731807"/>
            <a:ext cx="2567020" cy="1039844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Уповноважений банк інформує підприємця про його відбір та отримує його згоду на участь у програмі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BE6A95B-9FD3-4D09-B0BF-0AA8D4D16EB2}"/>
              </a:ext>
            </a:extLst>
          </p:cNvPr>
          <p:cNvSpPr/>
          <p:nvPr/>
        </p:nvSpPr>
        <p:spPr>
          <a:xfrm>
            <a:off x="10178403" y="4359755"/>
            <a:ext cx="2363549" cy="427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Початок виплати додаткової компенсації процентів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кутник 98">
            <a:extLst>
              <a:ext uri="{FF2B5EF4-FFF2-40B4-BE49-F238E27FC236}">
                <a16:creationId xmlns:a16="http://schemas.microsoft.com/office/drawing/2014/main" id="{38092740-942B-497F-A16C-7EAF6FC7421C}"/>
              </a:ext>
            </a:extLst>
          </p:cNvPr>
          <p:cNvSpPr/>
          <p:nvPr/>
        </p:nvSpPr>
        <p:spPr>
          <a:xfrm>
            <a:off x="7687644" y="4810146"/>
            <a:ext cx="2478509" cy="573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uk-UA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Учасниками програми є всі уповноважені банки за Програмою 5-7-9%, інформація про які на сайті: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http://bdf.gov.ua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1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Рисунок 66" descr="Банк контур">
            <a:extLst>
              <a:ext uri="{FF2B5EF4-FFF2-40B4-BE49-F238E27FC236}">
                <a16:creationId xmlns:a16="http://schemas.microsoft.com/office/drawing/2014/main" id="{43570D08-FE17-44C5-A79A-D1FF175B4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54717" y="3216828"/>
            <a:ext cx="1080000" cy="1080000"/>
          </a:xfrm>
          <a:prstGeom prst="rect">
            <a:avLst/>
          </a:prstGeom>
        </p:spPr>
      </p:pic>
      <p:pic>
        <p:nvPicPr>
          <p:cNvPr id="69" name="Рисунок 68" descr="Школьник контур">
            <a:extLst>
              <a:ext uri="{FF2B5EF4-FFF2-40B4-BE49-F238E27FC236}">
                <a16:creationId xmlns:a16="http://schemas.microsoft.com/office/drawing/2014/main" id="{07B62C14-5566-4CAE-83B6-88C93D190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21246" y="2873809"/>
            <a:ext cx="877861" cy="87786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3" y="1771651"/>
            <a:ext cx="1554889" cy="9027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531" y="5251727"/>
            <a:ext cx="805221" cy="577194"/>
          </a:xfrm>
          <a:prstGeom prst="rect">
            <a:avLst/>
          </a:prstGeom>
        </p:spPr>
      </p:pic>
      <p:sp>
        <p:nvSpPr>
          <p:cNvPr id="42" name="Стрілка вправо 98"/>
          <p:cNvSpPr/>
          <p:nvPr/>
        </p:nvSpPr>
        <p:spPr>
          <a:xfrm rot="5400000">
            <a:off x="1387335" y="2755661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трілка вправо 98"/>
          <p:cNvSpPr/>
          <p:nvPr/>
        </p:nvSpPr>
        <p:spPr>
          <a:xfrm rot="5400000">
            <a:off x="1385527" y="3921311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 вправо 98"/>
          <p:cNvSpPr/>
          <p:nvPr/>
        </p:nvSpPr>
        <p:spPr>
          <a:xfrm rot="5400000">
            <a:off x="1381891" y="4981099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Freeform 82"/>
          <p:cNvSpPr>
            <a:spLocks noEditPoints="1"/>
          </p:cNvSpPr>
          <p:nvPr/>
        </p:nvSpPr>
        <p:spPr bwMode="auto">
          <a:xfrm>
            <a:off x="1184558" y="4192316"/>
            <a:ext cx="720000" cy="720000"/>
          </a:xfrm>
          <a:custGeom>
            <a:avLst/>
            <a:gdLst>
              <a:gd name="T0" fmla="*/ 1500 w 2223"/>
              <a:gd name="T1" fmla="*/ 1608 h 2222"/>
              <a:gd name="T2" fmla="*/ 1740 w 2223"/>
              <a:gd name="T3" fmla="*/ 1488 h 2222"/>
              <a:gd name="T4" fmla="*/ 1398 w 2223"/>
              <a:gd name="T5" fmla="*/ 1608 h 2222"/>
              <a:gd name="T6" fmla="*/ 1158 w 2223"/>
              <a:gd name="T7" fmla="*/ 1488 h 2222"/>
              <a:gd name="T8" fmla="*/ 1398 w 2223"/>
              <a:gd name="T9" fmla="*/ 1608 h 2222"/>
              <a:gd name="T10" fmla="*/ 816 w 2223"/>
              <a:gd name="T11" fmla="*/ 1608 h 2222"/>
              <a:gd name="T12" fmla="*/ 1056 w 2223"/>
              <a:gd name="T13" fmla="*/ 1488 h 2222"/>
              <a:gd name="T14" fmla="*/ 715 w 2223"/>
              <a:gd name="T15" fmla="*/ 1608 h 2222"/>
              <a:gd name="T16" fmla="*/ 474 w 2223"/>
              <a:gd name="T17" fmla="*/ 1488 h 2222"/>
              <a:gd name="T18" fmla="*/ 715 w 2223"/>
              <a:gd name="T19" fmla="*/ 1608 h 2222"/>
              <a:gd name="T20" fmla="*/ 1835 w 2223"/>
              <a:gd name="T21" fmla="*/ 1058 h 2222"/>
              <a:gd name="T22" fmla="*/ 1450 w 2223"/>
              <a:gd name="T23" fmla="*/ 1058 h 2222"/>
              <a:gd name="T24" fmla="*/ 1030 w 2223"/>
              <a:gd name="T25" fmla="*/ 1362 h 2222"/>
              <a:gd name="T26" fmla="*/ 946 w 2223"/>
              <a:gd name="T27" fmla="*/ 1336 h 2222"/>
              <a:gd name="T28" fmla="*/ 998 w 2223"/>
              <a:gd name="T29" fmla="*/ 975 h 2222"/>
              <a:gd name="T30" fmla="*/ 900 w 2223"/>
              <a:gd name="T31" fmla="*/ 935 h 2222"/>
              <a:gd name="T32" fmla="*/ 824 w 2223"/>
              <a:gd name="T33" fmla="*/ 1362 h 2222"/>
              <a:gd name="T34" fmla="*/ 672 w 2223"/>
              <a:gd name="T35" fmla="*/ 704 h 2222"/>
              <a:gd name="T36" fmla="*/ 573 w 2223"/>
              <a:gd name="T37" fmla="*/ 665 h 2222"/>
              <a:gd name="T38" fmla="*/ 457 w 2223"/>
              <a:gd name="T39" fmla="*/ 1362 h 2222"/>
              <a:gd name="T40" fmla="*/ 379 w 2223"/>
              <a:gd name="T41" fmla="*/ 1406 h 2222"/>
              <a:gd name="T42" fmla="*/ 423 w 2223"/>
              <a:gd name="T43" fmla="*/ 1767 h 2222"/>
              <a:gd name="T44" fmla="*/ 1835 w 2223"/>
              <a:gd name="T45" fmla="*/ 1723 h 2222"/>
              <a:gd name="T46" fmla="*/ 1835 w 2223"/>
              <a:gd name="T47" fmla="*/ 1405 h 2222"/>
              <a:gd name="T48" fmla="*/ 1033 w 2223"/>
              <a:gd name="T49" fmla="*/ 217 h 2222"/>
              <a:gd name="T50" fmla="*/ 947 w 2223"/>
              <a:gd name="T51" fmla="*/ 361 h 2222"/>
              <a:gd name="T52" fmla="*/ 848 w 2223"/>
              <a:gd name="T53" fmla="*/ 402 h 2222"/>
              <a:gd name="T54" fmla="*/ 848 w 2223"/>
              <a:gd name="T55" fmla="*/ 490 h 2222"/>
              <a:gd name="T56" fmla="*/ 1010 w 2223"/>
              <a:gd name="T57" fmla="*/ 423 h 2222"/>
              <a:gd name="T58" fmla="*/ 1482 w 2223"/>
              <a:gd name="T59" fmla="*/ 363 h 2222"/>
              <a:gd name="T60" fmla="*/ 1204 w 2223"/>
              <a:gd name="T61" fmla="*/ 641 h 2222"/>
              <a:gd name="T62" fmla="*/ 1075 w 2223"/>
              <a:gd name="T63" fmla="*/ 770 h 2222"/>
              <a:gd name="T64" fmla="*/ 1075 w 2223"/>
              <a:gd name="T65" fmla="*/ 858 h 2222"/>
              <a:gd name="T66" fmla="*/ 1526 w 2223"/>
              <a:gd name="T67" fmla="*/ 407 h 2222"/>
              <a:gd name="T68" fmla="*/ 927 w 2223"/>
              <a:gd name="T69" fmla="*/ 261 h 2222"/>
              <a:gd name="T70" fmla="*/ 556 w 2223"/>
              <a:gd name="T71" fmla="*/ 543 h 2222"/>
              <a:gd name="T72" fmla="*/ 645 w 2223"/>
              <a:gd name="T73" fmla="*/ 543 h 2222"/>
              <a:gd name="T74" fmla="*/ 927 w 2223"/>
              <a:gd name="T75" fmla="*/ 261 h 2222"/>
              <a:gd name="T76" fmla="*/ 927 w 2223"/>
              <a:gd name="T77" fmla="*/ 858 h 2222"/>
              <a:gd name="T78" fmla="*/ 1211 w 2223"/>
              <a:gd name="T79" fmla="*/ 450 h 2222"/>
              <a:gd name="T80" fmla="*/ 1526 w 2223"/>
              <a:gd name="T81" fmla="*/ 261 h 2222"/>
              <a:gd name="T82" fmla="*/ 1295 w 2223"/>
              <a:gd name="T83" fmla="*/ 492 h 2222"/>
              <a:gd name="T84" fmla="*/ 1250 w 2223"/>
              <a:gd name="T85" fmla="*/ 535 h 2222"/>
              <a:gd name="T86" fmla="*/ 971 w 2223"/>
              <a:gd name="T87" fmla="*/ 814 h 2222"/>
              <a:gd name="T88" fmla="*/ 0 w 2223"/>
              <a:gd name="T89" fmla="*/ 1111 h 2222"/>
              <a:gd name="T90" fmla="*/ 2223 w 2223"/>
              <a:gd name="T91" fmla="*/ 1111 h 2222"/>
              <a:gd name="T92" fmla="*/ 1111 w 2223"/>
              <a:gd name="T93" fmla="*/ 88 h 2222"/>
              <a:gd name="T94" fmla="*/ 1111 w 2223"/>
              <a:gd name="T95" fmla="*/ 2134 h 2222"/>
              <a:gd name="T96" fmla="*/ 1111 w 2223"/>
              <a:gd name="T97" fmla="*/ 88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23" h="2222">
                <a:moveTo>
                  <a:pt x="1740" y="1608"/>
                </a:moveTo>
                <a:lnTo>
                  <a:pt x="1500" y="1608"/>
                </a:lnTo>
                <a:lnTo>
                  <a:pt x="1500" y="1488"/>
                </a:lnTo>
                <a:lnTo>
                  <a:pt x="1740" y="1488"/>
                </a:lnTo>
                <a:lnTo>
                  <a:pt x="1740" y="1608"/>
                </a:lnTo>
                <a:close/>
                <a:moveTo>
                  <a:pt x="1398" y="1608"/>
                </a:moveTo>
                <a:lnTo>
                  <a:pt x="1158" y="1608"/>
                </a:lnTo>
                <a:lnTo>
                  <a:pt x="1158" y="1488"/>
                </a:lnTo>
                <a:lnTo>
                  <a:pt x="1398" y="1488"/>
                </a:lnTo>
                <a:lnTo>
                  <a:pt x="1398" y="1608"/>
                </a:lnTo>
                <a:close/>
                <a:moveTo>
                  <a:pt x="1056" y="1608"/>
                </a:moveTo>
                <a:lnTo>
                  <a:pt x="816" y="1608"/>
                </a:lnTo>
                <a:lnTo>
                  <a:pt x="816" y="1488"/>
                </a:lnTo>
                <a:lnTo>
                  <a:pt x="1056" y="1488"/>
                </a:lnTo>
                <a:lnTo>
                  <a:pt x="1056" y="1608"/>
                </a:lnTo>
                <a:close/>
                <a:moveTo>
                  <a:pt x="715" y="1608"/>
                </a:moveTo>
                <a:lnTo>
                  <a:pt x="474" y="1608"/>
                </a:lnTo>
                <a:lnTo>
                  <a:pt x="474" y="1488"/>
                </a:lnTo>
                <a:lnTo>
                  <a:pt x="715" y="1488"/>
                </a:lnTo>
                <a:lnTo>
                  <a:pt x="715" y="1608"/>
                </a:lnTo>
                <a:close/>
                <a:moveTo>
                  <a:pt x="1835" y="1405"/>
                </a:moveTo>
                <a:lnTo>
                  <a:pt x="1835" y="1058"/>
                </a:lnTo>
                <a:lnTo>
                  <a:pt x="1450" y="1355"/>
                </a:lnTo>
                <a:lnTo>
                  <a:pt x="1450" y="1058"/>
                </a:lnTo>
                <a:lnTo>
                  <a:pt x="1057" y="1362"/>
                </a:lnTo>
                <a:lnTo>
                  <a:pt x="1030" y="1362"/>
                </a:lnTo>
                <a:lnTo>
                  <a:pt x="913" y="1362"/>
                </a:lnTo>
                <a:lnTo>
                  <a:pt x="946" y="1336"/>
                </a:lnTo>
                <a:lnTo>
                  <a:pt x="1023" y="1277"/>
                </a:lnTo>
                <a:lnTo>
                  <a:pt x="998" y="975"/>
                </a:lnTo>
                <a:cubicBezTo>
                  <a:pt x="996" y="952"/>
                  <a:pt x="977" y="935"/>
                  <a:pt x="954" y="935"/>
                </a:cubicBezTo>
                <a:lnTo>
                  <a:pt x="900" y="935"/>
                </a:lnTo>
                <a:cubicBezTo>
                  <a:pt x="877" y="935"/>
                  <a:pt x="858" y="952"/>
                  <a:pt x="856" y="975"/>
                </a:cubicBezTo>
                <a:lnTo>
                  <a:pt x="824" y="1362"/>
                </a:lnTo>
                <a:lnTo>
                  <a:pt x="744" y="1362"/>
                </a:lnTo>
                <a:lnTo>
                  <a:pt x="672" y="704"/>
                </a:lnTo>
                <a:cubicBezTo>
                  <a:pt x="669" y="682"/>
                  <a:pt x="650" y="665"/>
                  <a:pt x="628" y="665"/>
                </a:cubicBezTo>
                <a:lnTo>
                  <a:pt x="573" y="665"/>
                </a:lnTo>
                <a:cubicBezTo>
                  <a:pt x="551" y="665"/>
                  <a:pt x="532" y="682"/>
                  <a:pt x="529" y="704"/>
                </a:cubicBezTo>
                <a:lnTo>
                  <a:pt x="457" y="1362"/>
                </a:lnTo>
                <a:lnTo>
                  <a:pt x="423" y="1362"/>
                </a:lnTo>
                <a:cubicBezTo>
                  <a:pt x="399" y="1362"/>
                  <a:pt x="379" y="1381"/>
                  <a:pt x="379" y="1406"/>
                </a:cubicBezTo>
                <a:lnTo>
                  <a:pt x="379" y="1723"/>
                </a:lnTo>
                <a:cubicBezTo>
                  <a:pt x="379" y="1747"/>
                  <a:pt x="399" y="1767"/>
                  <a:pt x="423" y="1767"/>
                </a:cubicBezTo>
                <a:lnTo>
                  <a:pt x="1791" y="1767"/>
                </a:lnTo>
                <a:cubicBezTo>
                  <a:pt x="1815" y="1767"/>
                  <a:pt x="1835" y="1747"/>
                  <a:pt x="1835" y="1723"/>
                </a:cubicBezTo>
                <a:lnTo>
                  <a:pt x="1835" y="1406"/>
                </a:lnTo>
                <a:cubicBezTo>
                  <a:pt x="1835" y="1405"/>
                  <a:pt x="1835" y="1405"/>
                  <a:pt x="1835" y="1405"/>
                </a:cubicBezTo>
                <a:close/>
                <a:moveTo>
                  <a:pt x="1077" y="261"/>
                </a:moveTo>
                <a:cubicBezTo>
                  <a:pt x="1077" y="237"/>
                  <a:pt x="1057" y="217"/>
                  <a:pt x="1033" y="217"/>
                </a:cubicBezTo>
                <a:cubicBezTo>
                  <a:pt x="1008" y="217"/>
                  <a:pt x="989" y="237"/>
                  <a:pt x="989" y="261"/>
                </a:cubicBezTo>
                <a:cubicBezTo>
                  <a:pt x="989" y="299"/>
                  <a:pt x="974" y="334"/>
                  <a:pt x="947" y="361"/>
                </a:cubicBezTo>
                <a:cubicBezTo>
                  <a:pt x="921" y="387"/>
                  <a:pt x="886" y="402"/>
                  <a:pt x="848" y="402"/>
                </a:cubicBezTo>
                <a:lnTo>
                  <a:pt x="848" y="402"/>
                </a:lnTo>
                <a:cubicBezTo>
                  <a:pt x="824" y="402"/>
                  <a:pt x="804" y="421"/>
                  <a:pt x="804" y="446"/>
                </a:cubicBezTo>
                <a:cubicBezTo>
                  <a:pt x="804" y="470"/>
                  <a:pt x="824" y="490"/>
                  <a:pt x="848" y="490"/>
                </a:cubicBezTo>
                <a:lnTo>
                  <a:pt x="848" y="490"/>
                </a:lnTo>
                <a:cubicBezTo>
                  <a:pt x="909" y="490"/>
                  <a:pt x="967" y="466"/>
                  <a:pt x="1010" y="423"/>
                </a:cubicBezTo>
                <a:cubicBezTo>
                  <a:pt x="1053" y="380"/>
                  <a:pt x="1077" y="322"/>
                  <a:pt x="1077" y="261"/>
                </a:cubicBezTo>
                <a:close/>
                <a:moveTo>
                  <a:pt x="1482" y="363"/>
                </a:moveTo>
                <a:cubicBezTo>
                  <a:pt x="1457" y="363"/>
                  <a:pt x="1438" y="383"/>
                  <a:pt x="1438" y="407"/>
                </a:cubicBezTo>
                <a:cubicBezTo>
                  <a:pt x="1438" y="536"/>
                  <a:pt x="1333" y="641"/>
                  <a:pt x="1204" y="641"/>
                </a:cubicBezTo>
                <a:cubicBezTo>
                  <a:pt x="1180" y="641"/>
                  <a:pt x="1160" y="660"/>
                  <a:pt x="1160" y="685"/>
                </a:cubicBezTo>
                <a:cubicBezTo>
                  <a:pt x="1160" y="732"/>
                  <a:pt x="1122" y="770"/>
                  <a:pt x="1075" y="770"/>
                </a:cubicBezTo>
                <a:cubicBezTo>
                  <a:pt x="1051" y="770"/>
                  <a:pt x="1031" y="789"/>
                  <a:pt x="1031" y="814"/>
                </a:cubicBezTo>
                <a:cubicBezTo>
                  <a:pt x="1031" y="838"/>
                  <a:pt x="1051" y="858"/>
                  <a:pt x="1075" y="858"/>
                </a:cubicBezTo>
                <a:cubicBezTo>
                  <a:pt x="1156" y="858"/>
                  <a:pt x="1224" y="802"/>
                  <a:pt x="1243" y="726"/>
                </a:cubicBezTo>
                <a:cubicBezTo>
                  <a:pt x="1402" y="707"/>
                  <a:pt x="1526" y="571"/>
                  <a:pt x="1526" y="407"/>
                </a:cubicBezTo>
                <a:cubicBezTo>
                  <a:pt x="1526" y="383"/>
                  <a:pt x="1506" y="363"/>
                  <a:pt x="1482" y="363"/>
                </a:cubicBezTo>
                <a:close/>
                <a:moveTo>
                  <a:pt x="927" y="261"/>
                </a:moveTo>
                <a:cubicBezTo>
                  <a:pt x="927" y="237"/>
                  <a:pt x="907" y="217"/>
                  <a:pt x="883" y="217"/>
                </a:cubicBezTo>
                <a:cubicBezTo>
                  <a:pt x="703" y="217"/>
                  <a:pt x="556" y="363"/>
                  <a:pt x="556" y="543"/>
                </a:cubicBezTo>
                <a:cubicBezTo>
                  <a:pt x="556" y="568"/>
                  <a:pt x="576" y="588"/>
                  <a:pt x="601" y="588"/>
                </a:cubicBezTo>
                <a:cubicBezTo>
                  <a:pt x="625" y="588"/>
                  <a:pt x="645" y="568"/>
                  <a:pt x="645" y="543"/>
                </a:cubicBezTo>
                <a:cubicBezTo>
                  <a:pt x="645" y="412"/>
                  <a:pt x="752" y="305"/>
                  <a:pt x="883" y="305"/>
                </a:cubicBezTo>
                <a:cubicBezTo>
                  <a:pt x="907" y="305"/>
                  <a:pt x="927" y="285"/>
                  <a:pt x="927" y="261"/>
                </a:cubicBezTo>
                <a:close/>
                <a:moveTo>
                  <a:pt x="971" y="814"/>
                </a:moveTo>
                <a:cubicBezTo>
                  <a:pt x="971" y="838"/>
                  <a:pt x="951" y="858"/>
                  <a:pt x="927" y="858"/>
                </a:cubicBezTo>
                <a:cubicBezTo>
                  <a:pt x="903" y="858"/>
                  <a:pt x="883" y="838"/>
                  <a:pt x="883" y="814"/>
                </a:cubicBezTo>
                <a:cubicBezTo>
                  <a:pt x="883" y="625"/>
                  <a:pt x="1027" y="469"/>
                  <a:pt x="1211" y="450"/>
                </a:cubicBezTo>
                <a:cubicBezTo>
                  <a:pt x="1231" y="318"/>
                  <a:pt x="1345" y="217"/>
                  <a:pt x="1482" y="217"/>
                </a:cubicBezTo>
                <a:cubicBezTo>
                  <a:pt x="1506" y="217"/>
                  <a:pt x="1526" y="237"/>
                  <a:pt x="1526" y="261"/>
                </a:cubicBezTo>
                <a:cubicBezTo>
                  <a:pt x="1526" y="285"/>
                  <a:pt x="1506" y="305"/>
                  <a:pt x="1482" y="305"/>
                </a:cubicBezTo>
                <a:cubicBezTo>
                  <a:pt x="1379" y="305"/>
                  <a:pt x="1295" y="389"/>
                  <a:pt x="1295" y="492"/>
                </a:cubicBezTo>
                <a:cubicBezTo>
                  <a:pt x="1295" y="516"/>
                  <a:pt x="1276" y="536"/>
                  <a:pt x="1251" y="536"/>
                </a:cubicBezTo>
                <a:cubicBezTo>
                  <a:pt x="1251" y="536"/>
                  <a:pt x="1251" y="535"/>
                  <a:pt x="1250" y="535"/>
                </a:cubicBezTo>
                <a:cubicBezTo>
                  <a:pt x="1250" y="535"/>
                  <a:pt x="1250" y="536"/>
                  <a:pt x="1249" y="536"/>
                </a:cubicBezTo>
                <a:cubicBezTo>
                  <a:pt x="1096" y="536"/>
                  <a:pt x="971" y="660"/>
                  <a:pt x="971" y="814"/>
                </a:cubicBezTo>
                <a:close/>
                <a:moveTo>
                  <a:pt x="1111" y="0"/>
                </a:moveTo>
                <a:cubicBezTo>
                  <a:pt x="498" y="0"/>
                  <a:pt x="0" y="497"/>
                  <a:pt x="0" y="1111"/>
                </a:cubicBezTo>
                <a:cubicBezTo>
                  <a:pt x="0" y="1725"/>
                  <a:pt x="498" y="2222"/>
                  <a:pt x="1111" y="2222"/>
                </a:cubicBezTo>
                <a:cubicBezTo>
                  <a:pt x="1725" y="2222"/>
                  <a:pt x="2223" y="1725"/>
                  <a:pt x="2223" y="1111"/>
                </a:cubicBezTo>
                <a:cubicBezTo>
                  <a:pt x="2223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5" y="88"/>
                  <a:pt x="2134" y="547"/>
                  <a:pt x="2134" y="1111"/>
                </a:cubicBezTo>
                <a:cubicBezTo>
                  <a:pt x="2134" y="1675"/>
                  <a:pt x="1675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rgbClr val="003D79"/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9959" y="2261980"/>
            <a:ext cx="805221" cy="577194"/>
          </a:xfrm>
          <a:prstGeom prst="rect">
            <a:avLst/>
          </a:prstGeom>
        </p:spPr>
      </p:pic>
      <p:sp>
        <p:nvSpPr>
          <p:cNvPr id="51" name="Стрілка вліво 95"/>
          <p:cNvSpPr/>
          <p:nvPr/>
        </p:nvSpPr>
        <p:spPr>
          <a:xfrm flipH="1">
            <a:off x="3014679" y="2870031"/>
            <a:ext cx="2160000" cy="216000"/>
          </a:xfrm>
          <a:prstGeom prst="leftArrow">
            <a:avLst/>
          </a:prstGeom>
          <a:solidFill>
            <a:srgbClr val="00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кутник 92"/>
          <p:cNvSpPr/>
          <p:nvPr/>
        </p:nvSpPr>
        <p:spPr>
          <a:xfrm>
            <a:off x="3885174" y="2261980"/>
            <a:ext cx="1302010" cy="554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кількість та</a:t>
            </a:r>
          </a:p>
          <a:p>
            <a:pPr>
              <a:spcAft>
                <a:spcPts val="3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тривалість</a:t>
            </a:r>
          </a:p>
        </p:txBody>
      </p:sp>
      <p:sp>
        <p:nvSpPr>
          <p:cNvPr id="53" name="Freeform 44"/>
          <p:cNvSpPr>
            <a:spLocks noEditPoints="1"/>
          </p:cNvSpPr>
          <p:nvPr/>
        </p:nvSpPr>
        <p:spPr bwMode="auto">
          <a:xfrm>
            <a:off x="3718949" y="3400751"/>
            <a:ext cx="720000" cy="720000"/>
          </a:xfrm>
          <a:custGeom>
            <a:avLst/>
            <a:gdLst>
              <a:gd name="T0" fmla="*/ 421 w 2223"/>
              <a:gd name="T1" fmla="*/ 1665 h 2222"/>
              <a:gd name="T2" fmla="*/ 421 w 2223"/>
              <a:gd name="T3" fmla="*/ 1753 h 2222"/>
              <a:gd name="T4" fmla="*/ 1827 w 2223"/>
              <a:gd name="T5" fmla="*/ 1709 h 2222"/>
              <a:gd name="T6" fmla="*/ 891 w 2223"/>
              <a:gd name="T7" fmla="*/ 1184 h 2222"/>
              <a:gd name="T8" fmla="*/ 891 w 2223"/>
              <a:gd name="T9" fmla="*/ 1280 h 2222"/>
              <a:gd name="T10" fmla="*/ 891 w 2223"/>
              <a:gd name="T11" fmla="*/ 1184 h 2222"/>
              <a:gd name="T12" fmla="*/ 1361 w 2223"/>
              <a:gd name="T13" fmla="*/ 1325 h 2222"/>
              <a:gd name="T14" fmla="*/ 1266 w 2223"/>
              <a:gd name="T15" fmla="*/ 1325 h 2222"/>
              <a:gd name="T16" fmla="*/ 1737 w 2223"/>
              <a:gd name="T17" fmla="*/ 1184 h 2222"/>
              <a:gd name="T18" fmla="*/ 1737 w 2223"/>
              <a:gd name="T19" fmla="*/ 1280 h 2222"/>
              <a:gd name="T20" fmla="*/ 1737 w 2223"/>
              <a:gd name="T21" fmla="*/ 1184 h 2222"/>
              <a:gd name="T22" fmla="*/ 586 w 2223"/>
              <a:gd name="T23" fmla="*/ 1448 h 2222"/>
              <a:gd name="T24" fmla="*/ 814 w 2223"/>
              <a:gd name="T25" fmla="*/ 1321 h 2222"/>
              <a:gd name="T26" fmla="*/ 988 w 2223"/>
              <a:gd name="T27" fmla="*/ 1298 h 2222"/>
              <a:gd name="T28" fmla="*/ 1314 w 2223"/>
              <a:gd name="T29" fmla="*/ 1443 h 2222"/>
              <a:gd name="T30" fmla="*/ 1639 w 2223"/>
              <a:gd name="T31" fmla="*/ 1298 h 2222"/>
              <a:gd name="T32" fmla="*/ 1855 w 2223"/>
              <a:gd name="T33" fmla="*/ 1232 h 2222"/>
              <a:gd name="T34" fmla="*/ 1621 w 2223"/>
              <a:gd name="T35" fmla="*/ 1212 h 2222"/>
              <a:gd name="T36" fmla="*/ 1314 w 2223"/>
              <a:gd name="T37" fmla="*/ 1207 h 2222"/>
              <a:gd name="T38" fmla="*/ 1007 w 2223"/>
              <a:gd name="T39" fmla="*/ 1212 h 2222"/>
              <a:gd name="T40" fmla="*/ 773 w 2223"/>
              <a:gd name="T41" fmla="*/ 1232 h 2222"/>
              <a:gd name="T42" fmla="*/ 598 w 2223"/>
              <a:gd name="T43" fmla="*/ 1332 h 2222"/>
              <a:gd name="T44" fmla="*/ 1302 w 2223"/>
              <a:gd name="T45" fmla="*/ 970 h 2222"/>
              <a:gd name="T46" fmla="*/ 1702 w 2223"/>
              <a:gd name="T47" fmla="*/ 696 h 2222"/>
              <a:gd name="T48" fmla="*/ 1838 w 2223"/>
              <a:gd name="T49" fmla="*/ 514 h 2222"/>
              <a:gd name="T50" fmla="*/ 1639 w 2223"/>
              <a:gd name="T51" fmla="*/ 633 h 2222"/>
              <a:gd name="T52" fmla="*/ 903 w 2223"/>
              <a:gd name="T53" fmla="*/ 769 h 2222"/>
              <a:gd name="T54" fmla="*/ 492 w 2223"/>
              <a:gd name="T55" fmla="*/ 1332 h 2222"/>
              <a:gd name="T56" fmla="*/ 350 w 2223"/>
              <a:gd name="T57" fmla="*/ 1448 h 2222"/>
              <a:gd name="T58" fmla="*/ 1111 w 2223"/>
              <a:gd name="T59" fmla="*/ 0 h 2222"/>
              <a:gd name="T60" fmla="*/ 1111 w 2223"/>
              <a:gd name="T61" fmla="*/ 2222 h 2222"/>
              <a:gd name="T62" fmla="*/ 1111 w 2223"/>
              <a:gd name="T63" fmla="*/ 0 h 2222"/>
              <a:gd name="T64" fmla="*/ 2134 w 2223"/>
              <a:gd name="T65" fmla="*/ 1111 h 2222"/>
              <a:gd name="T66" fmla="*/ 88 w 2223"/>
              <a:gd name="T67" fmla="*/ 1111 h 2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23" h="2222">
                <a:moveTo>
                  <a:pt x="1783" y="1665"/>
                </a:moveTo>
                <a:lnTo>
                  <a:pt x="421" y="1665"/>
                </a:lnTo>
                <a:cubicBezTo>
                  <a:pt x="397" y="1665"/>
                  <a:pt x="377" y="1684"/>
                  <a:pt x="377" y="1709"/>
                </a:cubicBezTo>
                <a:cubicBezTo>
                  <a:pt x="377" y="1733"/>
                  <a:pt x="397" y="1753"/>
                  <a:pt x="421" y="1753"/>
                </a:cubicBezTo>
                <a:lnTo>
                  <a:pt x="1783" y="1753"/>
                </a:lnTo>
                <a:cubicBezTo>
                  <a:pt x="1808" y="1753"/>
                  <a:pt x="1827" y="1733"/>
                  <a:pt x="1827" y="1709"/>
                </a:cubicBezTo>
                <a:cubicBezTo>
                  <a:pt x="1827" y="1684"/>
                  <a:pt x="1808" y="1665"/>
                  <a:pt x="1783" y="1665"/>
                </a:cubicBezTo>
                <a:close/>
                <a:moveTo>
                  <a:pt x="891" y="1184"/>
                </a:moveTo>
                <a:cubicBezTo>
                  <a:pt x="917" y="1184"/>
                  <a:pt x="938" y="1206"/>
                  <a:pt x="938" y="1232"/>
                </a:cubicBezTo>
                <a:cubicBezTo>
                  <a:pt x="938" y="1258"/>
                  <a:pt x="917" y="1280"/>
                  <a:pt x="891" y="1280"/>
                </a:cubicBezTo>
                <a:cubicBezTo>
                  <a:pt x="865" y="1280"/>
                  <a:pt x="843" y="1258"/>
                  <a:pt x="843" y="1232"/>
                </a:cubicBezTo>
                <a:cubicBezTo>
                  <a:pt x="843" y="1206"/>
                  <a:pt x="865" y="1184"/>
                  <a:pt x="891" y="1184"/>
                </a:cubicBezTo>
                <a:close/>
                <a:moveTo>
                  <a:pt x="1314" y="1277"/>
                </a:moveTo>
                <a:cubicBezTo>
                  <a:pt x="1340" y="1277"/>
                  <a:pt x="1361" y="1299"/>
                  <a:pt x="1361" y="1325"/>
                </a:cubicBezTo>
                <a:cubicBezTo>
                  <a:pt x="1361" y="1351"/>
                  <a:pt x="1340" y="1373"/>
                  <a:pt x="1314" y="1373"/>
                </a:cubicBezTo>
                <a:cubicBezTo>
                  <a:pt x="1287" y="1373"/>
                  <a:pt x="1266" y="1351"/>
                  <a:pt x="1266" y="1325"/>
                </a:cubicBezTo>
                <a:cubicBezTo>
                  <a:pt x="1266" y="1299"/>
                  <a:pt x="1287" y="1277"/>
                  <a:pt x="1314" y="1277"/>
                </a:cubicBezTo>
                <a:close/>
                <a:moveTo>
                  <a:pt x="1737" y="1184"/>
                </a:moveTo>
                <a:cubicBezTo>
                  <a:pt x="1763" y="1184"/>
                  <a:pt x="1784" y="1206"/>
                  <a:pt x="1784" y="1232"/>
                </a:cubicBezTo>
                <a:cubicBezTo>
                  <a:pt x="1784" y="1258"/>
                  <a:pt x="1763" y="1280"/>
                  <a:pt x="1737" y="1280"/>
                </a:cubicBezTo>
                <a:cubicBezTo>
                  <a:pt x="1710" y="1280"/>
                  <a:pt x="1689" y="1258"/>
                  <a:pt x="1689" y="1232"/>
                </a:cubicBezTo>
                <a:cubicBezTo>
                  <a:pt x="1689" y="1206"/>
                  <a:pt x="1710" y="1184"/>
                  <a:pt x="1737" y="1184"/>
                </a:cubicBezTo>
                <a:close/>
                <a:moveTo>
                  <a:pt x="468" y="1566"/>
                </a:moveTo>
                <a:cubicBezTo>
                  <a:pt x="533" y="1566"/>
                  <a:pt x="586" y="1513"/>
                  <a:pt x="586" y="1448"/>
                </a:cubicBezTo>
                <a:cubicBezTo>
                  <a:pt x="586" y="1444"/>
                  <a:pt x="585" y="1441"/>
                  <a:pt x="585" y="1437"/>
                </a:cubicBezTo>
                <a:lnTo>
                  <a:pt x="814" y="1321"/>
                </a:lnTo>
                <a:cubicBezTo>
                  <a:pt x="834" y="1339"/>
                  <a:pt x="861" y="1350"/>
                  <a:pt x="891" y="1350"/>
                </a:cubicBezTo>
                <a:cubicBezTo>
                  <a:pt x="931" y="1350"/>
                  <a:pt x="967" y="1330"/>
                  <a:pt x="988" y="1298"/>
                </a:cubicBezTo>
                <a:lnTo>
                  <a:pt x="1198" y="1345"/>
                </a:lnTo>
                <a:cubicBezTo>
                  <a:pt x="1207" y="1400"/>
                  <a:pt x="1255" y="1443"/>
                  <a:pt x="1314" y="1443"/>
                </a:cubicBezTo>
                <a:cubicBezTo>
                  <a:pt x="1372" y="1443"/>
                  <a:pt x="1421" y="1400"/>
                  <a:pt x="1430" y="1345"/>
                </a:cubicBezTo>
                <a:lnTo>
                  <a:pt x="1639" y="1298"/>
                </a:lnTo>
                <a:cubicBezTo>
                  <a:pt x="1661" y="1330"/>
                  <a:pt x="1696" y="1350"/>
                  <a:pt x="1737" y="1350"/>
                </a:cubicBezTo>
                <a:cubicBezTo>
                  <a:pt x="1802" y="1350"/>
                  <a:pt x="1855" y="1297"/>
                  <a:pt x="1855" y="1232"/>
                </a:cubicBezTo>
                <a:cubicBezTo>
                  <a:pt x="1855" y="1167"/>
                  <a:pt x="1802" y="1114"/>
                  <a:pt x="1737" y="1114"/>
                </a:cubicBezTo>
                <a:cubicBezTo>
                  <a:pt x="1678" y="1114"/>
                  <a:pt x="1630" y="1157"/>
                  <a:pt x="1621" y="1212"/>
                </a:cubicBezTo>
                <a:lnTo>
                  <a:pt x="1411" y="1258"/>
                </a:lnTo>
                <a:cubicBezTo>
                  <a:pt x="1390" y="1227"/>
                  <a:pt x="1354" y="1207"/>
                  <a:pt x="1314" y="1207"/>
                </a:cubicBezTo>
                <a:cubicBezTo>
                  <a:pt x="1273" y="1207"/>
                  <a:pt x="1238" y="1227"/>
                  <a:pt x="1216" y="1258"/>
                </a:cubicBezTo>
                <a:lnTo>
                  <a:pt x="1007" y="1212"/>
                </a:lnTo>
                <a:cubicBezTo>
                  <a:pt x="998" y="1157"/>
                  <a:pt x="949" y="1114"/>
                  <a:pt x="891" y="1114"/>
                </a:cubicBezTo>
                <a:cubicBezTo>
                  <a:pt x="826" y="1114"/>
                  <a:pt x="773" y="1167"/>
                  <a:pt x="773" y="1232"/>
                </a:cubicBezTo>
                <a:cubicBezTo>
                  <a:pt x="773" y="1235"/>
                  <a:pt x="773" y="1239"/>
                  <a:pt x="774" y="1242"/>
                </a:cubicBezTo>
                <a:lnTo>
                  <a:pt x="598" y="1332"/>
                </a:lnTo>
                <a:lnTo>
                  <a:pt x="910" y="862"/>
                </a:lnTo>
                <a:lnTo>
                  <a:pt x="1302" y="970"/>
                </a:lnTo>
                <a:cubicBezTo>
                  <a:pt x="1315" y="974"/>
                  <a:pt x="1329" y="972"/>
                  <a:pt x="1340" y="963"/>
                </a:cubicBezTo>
                <a:lnTo>
                  <a:pt x="1702" y="696"/>
                </a:lnTo>
                <a:lnTo>
                  <a:pt x="1837" y="832"/>
                </a:lnTo>
                <a:lnTo>
                  <a:pt x="1838" y="514"/>
                </a:lnTo>
                <a:lnTo>
                  <a:pt x="1519" y="513"/>
                </a:lnTo>
                <a:lnTo>
                  <a:pt x="1639" y="633"/>
                </a:lnTo>
                <a:lnTo>
                  <a:pt x="1305" y="880"/>
                </a:lnTo>
                <a:lnTo>
                  <a:pt x="903" y="769"/>
                </a:lnTo>
                <a:cubicBezTo>
                  <a:pt x="884" y="764"/>
                  <a:pt x="865" y="771"/>
                  <a:pt x="854" y="787"/>
                </a:cubicBezTo>
                <a:lnTo>
                  <a:pt x="492" y="1332"/>
                </a:lnTo>
                <a:cubicBezTo>
                  <a:pt x="484" y="1330"/>
                  <a:pt x="476" y="1330"/>
                  <a:pt x="468" y="1330"/>
                </a:cubicBezTo>
                <a:cubicBezTo>
                  <a:pt x="403" y="1330"/>
                  <a:pt x="350" y="1383"/>
                  <a:pt x="350" y="1448"/>
                </a:cubicBezTo>
                <a:cubicBezTo>
                  <a:pt x="350" y="1513"/>
                  <a:pt x="403" y="1566"/>
                  <a:pt x="468" y="1566"/>
                </a:cubicBezTo>
                <a:close/>
                <a:moveTo>
                  <a:pt x="1111" y="0"/>
                </a:moveTo>
                <a:cubicBezTo>
                  <a:pt x="498" y="0"/>
                  <a:pt x="0" y="497"/>
                  <a:pt x="0" y="1111"/>
                </a:cubicBezTo>
                <a:cubicBezTo>
                  <a:pt x="0" y="1725"/>
                  <a:pt x="498" y="2222"/>
                  <a:pt x="1111" y="2222"/>
                </a:cubicBezTo>
                <a:cubicBezTo>
                  <a:pt x="1725" y="2222"/>
                  <a:pt x="2223" y="1725"/>
                  <a:pt x="2223" y="1111"/>
                </a:cubicBezTo>
                <a:cubicBezTo>
                  <a:pt x="2223" y="497"/>
                  <a:pt x="1725" y="0"/>
                  <a:pt x="1111" y="0"/>
                </a:cubicBezTo>
                <a:close/>
                <a:moveTo>
                  <a:pt x="1111" y="88"/>
                </a:moveTo>
                <a:cubicBezTo>
                  <a:pt x="1675" y="88"/>
                  <a:pt x="2134" y="547"/>
                  <a:pt x="2134" y="1111"/>
                </a:cubicBezTo>
                <a:cubicBezTo>
                  <a:pt x="2134" y="1675"/>
                  <a:pt x="1675" y="2134"/>
                  <a:pt x="1111" y="2134"/>
                </a:cubicBezTo>
                <a:cubicBezTo>
                  <a:pt x="547" y="2134"/>
                  <a:pt x="88" y="1675"/>
                  <a:pt x="88" y="1111"/>
                </a:cubicBezTo>
                <a:cubicBezTo>
                  <a:pt x="88" y="547"/>
                  <a:pt x="547" y="88"/>
                  <a:pt x="1111" y="8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Прямокутник 92"/>
          <p:cNvSpPr/>
          <p:nvPr/>
        </p:nvSpPr>
        <p:spPr>
          <a:xfrm>
            <a:off x="4392659" y="3651807"/>
            <a:ext cx="900000" cy="210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рейтинг</a:t>
            </a:r>
          </a:p>
        </p:txBody>
      </p:sp>
      <p:sp>
        <p:nvSpPr>
          <p:cNvPr id="58" name="Стрілка вправо 98"/>
          <p:cNvSpPr/>
          <p:nvPr/>
        </p:nvSpPr>
        <p:spPr>
          <a:xfrm rot="5400000">
            <a:off x="3934949" y="3125261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Стрілка вправо 98"/>
          <p:cNvSpPr/>
          <p:nvPr/>
        </p:nvSpPr>
        <p:spPr>
          <a:xfrm rot="5400000">
            <a:off x="3925710" y="4222952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кутник 92"/>
          <p:cNvSpPr/>
          <p:nvPr/>
        </p:nvSpPr>
        <p:spPr>
          <a:xfrm>
            <a:off x="4361270" y="4661729"/>
            <a:ext cx="900000" cy="411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Реєстр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ММСП</a:t>
            </a:r>
          </a:p>
        </p:txBody>
      </p:sp>
      <p:sp>
        <p:nvSpPr>
          <p:cNvPr id="74" name="Прямокутник 92"/>
          <p:cNvSpPr/>
          <p:nvPr/>
        </p:nvSpPr>
        <p:spPr>
          <a:xfrm>
            <a:off x="6788240" y="2351479"/>
            <a:ext cx="900000" cy="411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Реєстр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ММСП</a:t>
            </a:r>
          </a:p>
        </p:txBody>
      </p:sp>
      <p:sp>
        <p:nvSpPr>
          <p:cNvPr id="77" name="Стрілка вправо 98"/>
          <p:cNvSpPr/>
          <p:nvPr/>
        </p:nvSpPr>
        <p:spPr>
          <a:xfrm rot="5400000">
            <a:off x="6350489" y="3227782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Прямокутник 92"/>
          <p:cNvSpPr/>
          <p:nvPr/>
        </p:nvSpPr>
        <p:spPr>
          <a:xfrm>
            <a:off x="5902424" y="3589090"/>
            <a:ext cx="1166958" cy="798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Експертна комісія при місцевому органі влади</a:t>
            </a:r>
          </a:p>
        </p:txBody>
      </p:sp>
      <p:sp>
        <p:nvSpPr>
          <p:cNvPr id="79" name="Прямокутник 92"/>
          <p:cNvSpPr/>
          <p:nvPr/>
        </p:nvSpPr>
        <p:spPr>
          <a:xfrm>
            <a:off x="9177384" y="2332393"/>
            <a:ext cx="900000" cy="411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Реєстр</a:t>
            </a:r>
          </a:p>
          <a:p>
            <a:pPr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ММСП</a:t>
            </a:r>
          </a:p>
        </p:txBody>
      </p:sp>
      <p:sp>
        <p:nvSpPr>
          <p:cNvPr id="81" name="Стрілка вправо 98"/>
          <p:cNvSpPr/>
          <p:nvPr/>
        </p:nvSpPr>
        <p:spPr>
          <a:xfrm rot="5400000">
            <a:off x="8739633" y="3024775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Text Placeholder 3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8590585" y="2328019"/>
            <a:ext cx="449263" cy="4492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</a14:hiddenLine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192088" indent="-19208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6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19050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6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54088" indent="-190500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6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31913" indent="-18573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6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4500" indent="-19208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236"/>
              </a:buClr>
              <a:buFont typeface="Wingdings" pitchFamily="2" charset="2"/>
              <a:buChar char="§"/>
              <a:defRPr sz="1400" b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171700" indent="-192088" algn="l" defTabSz="966788" rtl="0" fontAlgn="base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628900" indent="-192088" algn="l" defTabSz="966788" rtl="0" fontAlgn="base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086100" indent="-192088" algn="l" defTabSz="966788" rtl="0" fontAlgn="base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543300" indent="-192088" algn="l" defTabSz="966788" rtl="0" fontAlgn="base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uk-UA" sz="3867" u="none" dirty="0">
                <a:solidFill>
                  <a:srgbClr val="1C7935"/>
                </a:solidFill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83" name="Рисунок 82" descr="Контракт контур">
            <a:extLst>
              <a:ext uri="{FF2B5EF4-FFF2-40B4-BE49-F238E27FC236}">
                <a16:creationId xmlns:a16="http://schemas.microsoft.com/office/drawing/2014/main" id="{6F745668-F3FB-47EE-A4AC-4266403F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5439" y="4456658"/>
            <a:ext cx="914400" cy="914400"/>
          </a:xfrm>
          <a:prstGeom prst="rect">
            <a:avLst/>
          </a:prstGeom>
        </p:spPr>
      </p:pic>
      <p:pic>
        <p:nvPicPr>
          <p:cNvPr id="84" name="Рисунок 83" descr="Контракт контур">
            <a:extLst>
              <a:ext uri="{FF2B5EF4-FFF2-40B4-BE49-F238E27FC236}">
                <a16:creationId xmlns:a16="http://schemas.microsoft.com/office/drawing/2014/main" id="{6F745668-F3FB-47EE-A4AC-4266403F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8565" y="2064010"/>
            <a:ext cx="914400" cy="914400"/>
          </a:xfrm>
          <a:prstGeom prst="rect">
            <a:avLst/>
          </a:prstGeom>
        </p:spPr>
      </p:pic>
      <p:pic>
        <p:nvPicPr>
          <p:cNvPr id="86" name="Рисунок 85" descr="Банк контур">
            <a:extLst>
              <a:ext uri="{FF2B5EF4-FFF2-40B4-BE49-F238E27FC236}">
                <a16:creationId xmlns:a16="http://schemas.microsoft.com/office/drawing/2014/main" id="{43570D08-FE17-44C5-A79A-D1FF175B40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7434" y="1686921"/>
            <a:ext cx="1080000" cy="1080000"/>
          </a:xfrm>
          <a:prstGeom prst="rect">
            <a:avLst/>
          </a:prstGeom>
        </p:spPr>
      </p:pic>
      <p:sp>
        <p:nvSpPr>
          <p:cNvPr id="87" name="Стрілка вправо 98"/>
          <p:cNvSpPr/>
          <p:nvPr/>
        </p:nvSpPr>
        <p:spPr>
          <a:xfrm rot="5400000">
            <a:off x="11199848" y="2705952"/>
            <a:ext cx="288000" cy="216000"/>
          </a:xfrm>
          <a:prstGeom prst="rightArrow">
            <a:avLst/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A2C2659-7D6B-4AAC-8D2D-D1C484CE1B43}"/>
              </a:ext>
            </a:extLst>
          </p:cNvPr>
          <p:cNvCxnSpPr/>
          <p:nvPr/>
        </p:nvCxnSpPr>
        <p:spPr>
          <a:xfrm rot="16200000" flipV="1">
            <a:off x="1444571" y="377781"/>
            <a:ext cx="0" cy="2664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A2C2659-7D6B-4AAC-8D2D-D1C484CE1B43}"/>
              </a:ext>
            </a:extLst>
          </p:cNvPr>
          <p:cNvCxnSpPr/>
          <p:nvPr/>
        </p:nvCxnSpPr>
        <p:spPr>
          <a:xfrm rot="16200000" flipV="1">
            <a:off x="4067021" y="603023"/>
            <a:ext cx="0" cy="223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A2C2659-7D6B-4AAC-8D2D-D1C484CE1B43}"/>
              </a:ext>
            </a:extLst>
          </p:cNvPr>
          <p:cNvCxnSpPr/>
          <p:nvPr/>
        </p:nvCxnSpPr>
        <p:spPr>
          <a:xfrm rot="16200000" flipV="1">
            <a:off x="6497696" y="603023"/>
            <a:ext cx="0" cy="223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CA2C2659-7D6B-4AAC-8D2D-D1C484CE1B43}"/>
              </a:ext>
            </a:extLst>
          </p:cNvPr>
          <p:cNvCxnSpPr/>
          <p:nvPr/>
        </p:nvCxnSpPr>
        <p:spPr>
          <a:xfrm rot="16200000" flipV="1">
            <a:off x="8916460" y="603022"/>
            <a:ext cx="0" cy="223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CA2C2659-7D6B-4AAC-8D2D-D1C484CE1B43}"/>
              </a:ext>
            </a:extLst>
          </p:cNvPr>
          <p:cNvCxnSpPr/>
          <p:nvPr/>
        </p:nvCxnSpPr>
        <p:spPr>
          <a:xfrm rot="16200000" flipV="1">
            <a:off x="11433848" y="513022"/>
            <a:ext cx="0" cy="2412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A312C26-5006-49AA-B9C3-672A4FEC27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308" y="3047502"/>
            <a:ext cx="1315309" cy="8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3">
            <a:extLst>
              <a:ext uri="{FF2B5EF4-FFF2-40B4-BE49-F238E27FC236}">
                <a16:creationId xmlns:a16="http://schemas.microsoft.com/office/drawing/2014/main" id="{F3357645-A47E-4B1E-9A31-A4D30BBB6FEE}"/>
              </a:ext>
            </a:extLst>
          </p:cNvPr>
          <p:cNvSpPr txBox="1"/>
          <p:nvPr/>
        </p:nvSpPr>
        <p:spPr>
          <a:xfrm>
            <a:off x="100887" y="166523"/>
            <a:ext cx="11235807" cy="50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5DC64B"/>
                </a:solidFill>
                <a:latin typeface="+mn-lt"/>
                <a:ea typeface="Calibri"/>
                <a:cs typeface="Calibri"/>
                <a:sym typeface="Calibri"/>
              </a:rPr>
              <a:t>Спільна програма ФРП та Львівської облдержадміністрації</a:t>
            </a:r>
          </a:p>
          <a:p>
            <a:r>
              <a:rPr lang="uk-UA" sz="1800" b="1" dirty="0">
                <a:solidFill>
                  <a:srgbClr val="1F3864"/>
                </a:solidFill>
                <a:latin typeface="+mn-lt"/>
                <a:ea typeface="Calibri"/>
                <a:cs typeface="Calibri"/>
                <a:sym typeface="Calibri"/>
              </a:rPr>
              <a:t>Результати програми за 2021 рік</a:t>
            </a: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C7165F88-1F00-4484-9587-EFCEF76B17CD}"/>
              </a:ext>
            </a:extLst>
          </p:cNvPr>
          <p:cNvSpPr txBox="1">
            <a:spLocks/>
          </p:cNvSpPr>
          <p:nvPr/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7</a:t>
            </a:fld>
            <a:endParaRPr lang="uk-UA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BFA018E-F77F-75F6-9E73-4F99D5CAB621}"/>
              </a:ext>
            </a:extLst>
          </p:cNvPr>
          <p:cNvGraphicFramePr>
            <a:graphicFrameLocks/>
          </p:cNvGraphicFramePr>
          <p:nvPr/>
        </p:nvGraphicFramePr>
        <p:xfrm>
          <a:off x="4329212" y="2105998"/>
          <a:ext cx="41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9777398-372E-677F-674B-619512336670}"/>
              </a:ext>
            </a:extLst>
          </p:cNvPr>
          <p:cNvGraphicFramePr>
            <a:graphicFrameLocks/>
          </p:cNvGraphicFramePr>
          <p:nvPr/>
        </p:nvGraphicFramePr>
        <p:xfrm>
          <a:off x="100886" y="2105998"/>
          <a:ext cx="41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48528-921A-5C80-AC1D-5ABADAA57C3B}"/>
              </a:ext>
            </a:extLst>
          </p:cNvPr>
          <p:cNvSpPr/>
          <p:nvPr/>
        </p:nvSpPr>
        <p:spPr>
          <a:xfrm>
            <a:off x="100886" y="1758757"/>
            <a:ext cx="4140000" cy="324000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E9ADB9-166A-BCDD-CD78-36B940513010}"/>
              </a:ext>
            </a:extLst>
          </p:cNvPr>
          <p:cNvSpPr/>
          <p:nvPr/>
        </p:nvSpPr>
        <p:spPr>
          <a:xfrm>
            <a:off x="4329212" y="1758757"/>
            <a:ext cx="4140000" cy="324000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29C907-DBA8-A7EE-7D9B-ED8E36C161F7}"/>
              </a:ext>
            </a:extLst>
          </p:cNvPr>
          <p:cNvSpPr/>
          <p:nvPr/>
        </p:nvSpPr>
        <p:spPr>
          <a:xfrm>
            <a:off x="8557538" y="1758757"/>
            <a:ext cx="4140000" cy="324000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7A2AAD-D4E4-5668-517A-88A2E22C8833}"/>
              </a:ext>
            </a:extLst>
          </p:cNvPr>
          <p:cNvSpPr/>
          <p:nvPr/>
        </p:nvSpPr>
        <p:spPr>
          <a:xfrm>
            <a:off x="100886" y="1758757"/>
            <a:ext cx="41399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Частка Спільної програми в Інвестиційному компоненті Програми 5-7-9% у Львівській області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5B4DA9-FEA9-41A9-63CA-1D46FCD40C28}"/>
              </a:ext>
            </a:extLst>
          </p:cNvPr>
          <p:cNvSpPr/>
          <p:nvPr/>
        </p:nvSpPr>
        <p:spPr>
          <a:xfrm>
            <a:off x="4340788" y="1770330"/>
            <a:ext cx="41399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Структура кредитного портфелю Спільної програми у розрізі видів підприємств, 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3E8EC8B-CBD9-5CCB-B9AC-AE9ACDFB61FB}"/>
              </a:ext>
            </a:extLst>
          </p:cNvPr>
          <p:cNvSpPr/>
          <p:nvPr/>
        </p:nvSpPr>
        <p:spPr>
          <a:xfrm>
            <a:off x="8569113" y="1770332"/>
            <a:ext cx="41399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Кількість створених робочих місць в межах Спільної програми у розрізі видів підприємств, %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A158A525-3887-78BC-4BEF-6F5D78EB3237}"/>
              </a:ext>
            </a:extLst>
          </p:cNvPr>
          <p:cNvGraphicFramePr>
            <a:graphicFrameLocks/>
          </p:cNvGraphicFramePr>
          <p:nvPr/>
        </p:nvGraphicFramePr>
        <p:xfrm>
          <a:off x="8557681" y="2105863"/>
          <a:ext cx="41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87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3">
            <a:extLst>
              <a:ext uri="{FF2B5EF4-FFF2-40B4-BE49-F238E27FC236}">
                <a16:creationId xmlns:a16="http://schemas.microsoft.com/office/drawing/2014/main" id="{F3357645-A47E-4B1E-9A31-A4D30BBB6FEE}"/>
              </a:ext>
            </a:extLst>
          </p:cNvPr>
          <p:cNvSpPr txBox="1"/>
          <p:nvPr/>
        </p:nvSpPr>
        <p:spPr>
          <a:xfrm>
            <a:off x="100887" y="166523"/>
            <a:ext cx="11235807" cy="50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5DC64B"/>
                </a:solidFill>
                <a:latin typeface="+mn-lt"/>
                <a:ea typeface="Calibri"/>
                <a:cs typeface="Calibri"/>
                <a:sym typeface="Calibri"/>
              </a:rPr>
              <a:t>Спільна програма ФРП та Львівської облдержадміністрації</a:t>
            </a:r>
          </a:p>
          <a:p>
            <a:r>
              <a:rPr lang="uk-UA" sz="1800" b="1" dirty="0">
                <a:solidFill>
                  <a:srgbClr val="1F3864"/>
                </a:solidFill>
                <a:latin typeface="+mn-lt"/>
                <a:ea typeface="Calibri"/>
                <a:cs typeface="Calibri"/>
                <a:sym typeface="Calibri"/>
              </a:rPr>
              <a:t>Результати програми за 2021 рік</a:t>
            </a: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C7165F88-1F00-4484-9587-EFCEF76B17CD}"/>
              </a:ext>
            </a:extLst>
          </p:cNvPr>
          <p:cNvSpPr txBox="1">
            <a:spLocks/>
          </p:cNvSpPr>
          <p:nvPr/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B48528-921A-5C80-AC1D-5ABADAA57C3B}"/>
              </a:ext>
            </a:extLst>
          </p:cNvPr>
          <p:cNvSpPr/>
          <p:nvPr/>
        </p:nvSpPr>
        <p:spPr>
          <a:xfrm>
            <a:off x="100886" y="1603860"/>
            <a:ext cx="4140000" cy="349200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E9ADB9-166A-BCDD-CD78-36B940513010}"/>
              </a:ext>
            </a:extLst>
          </p:cNvPr>
          <p:cNvSpPr/>
          <p:nvPr/>
        </p:nvSpPr>
        <p:spPr>
          <a:xfrm>
            <a:off x="4329212" y="1603860"/>
            <a:ext cx="4140000" cy="349200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429C907-DBA8-A7EE-7D9B-ED8E36C161F7}"/>
              </a:ext>
            </a:extLst>
          </p:cNvPr>
          <p:cNvSpPr/>
          <p:nvPr/>
        </p:nvSpPr>
        <p:spPr>
          <a:xfrm>
            <a:off x="8557538" y="1603860"/>
            <a:ext cx="4140000" cy="349200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7A2AAD-D4E4-5668-517A-88A2E22C8833}"/>
              </a:ext>
            </a:extLst>
          </p:cNvPr>
          <p:cNvSpPr/>
          <p:nvPr/>
        </p:nvSpPr>
        <p:spPr>
          <a:xfrm>
            <a:off x="100886" y="1603860"/>
            <a:ext cx="41399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Кількість кредитних договорів ММСП в рамках Спільної програми у розрізі банків, од.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65B4DA9-FEA9-41A9-63CA-1D46FCD40C28}"/>
              </a:ext>
            </a:extLst>
          </p:cNvPr>
          <p:cNvSpPr/>
          <p:nvPr/>
        </p:nvSpPr>
        <p:spPr>
          <a:xfrm>
            <a:off x="4340788" y="1615433"/>
            <a:ext cx="41399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Сума кредитних договорів ММСП в рамках Спільної програми у розрізі банків, млн. грн.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3E8EC8B-CBD9-5CCB-B9AC-AE9ACDFB61FB}"/>
              </a:ext>
            </a:extLst>
          </p:cNvPr>
          <p:cNvSpPr/>
          <p:nvPr/>
        </p:nvSpPr>
        <p:spPr>
          <a:xfrm>
            <a:off x="8569113" y="1615435"/>
            <a:ext cx="4139999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b="1" dirty="0">
                <a:solidFill>
                  <a:schemeClr val="accent5">
                    <a:lumMod val="50000"/>
                  </a:schemeClr>
                </a:solidFill>
              </a:rPr>
              <a:t>Сума виплаченої державної підтримки ММСП в межах Спільної програми у розрізі банків, млн грн</a:t>
            </a:r>
          </a:p>
        </p:txBody>
      </p:sp>
      <p:graphicFrame>
        <p:nvGraphicFramePr>
          <p:cNvPr id="7" name="Діаграма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100884" y="2197263"/>
          <a:ext cx="41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іаграма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4340787" y="2197263"/>
          <a:ext cx="41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9E59333-88FA-5E58-8927-7A079B892FE3}"/>
              </a:ext>
            </a:extLst>
          </p:cNvPr>
          <p:cNvGraphicFramePr>
            <a:graphicFrameLocks/>
          </p:cNvGraphicFramePr>
          <p:nvPr/>
        </p:nvGraphicFramePr>
        <p:xfrm>
          <a:off x="8557538" y="2197263"/>
          <a:ext cx="414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505061" y="4255120"/>
            <a:ext cx="1620000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/>
              <a:t>Загалом: 228 кредитних договорів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7110593" y="4255120"/>
            <a:ext cx="1154468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/>
              <a:t>Загалом: </a:t>
            </a:r>
          </a:p>
          <a:p>
            <a:pPr algn="ctr"/>
            <a:r>
              <a:rPr lang="uk-UA" sz="1200" dirty="0"/>
              <a:t>295,5 млн грн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11543070" y="4255120"/>
            <a:ext cx="1096735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200" dirty="0"/>
              <a:t>Загалом: </a:t>
            </a:r>
          </a:p>
          <a:p>
            <a:pPr algn="ctr"/>
            <a:r>
              <a:rPr lang="uk-UA" sz="1200" dirty="0"/>
              <a:t>6,2 млн грн</a:t>
            </a:r>
          </a:p>
        </p:txBody>
      </p:sp>
    </p:spTree>
    <p:extLst>
      <p:ext uri="{BB962C8B-B14F-4D97-AF65-F5344CB8AC3E}">
        <p14:creationId xmlns:p14="http://schemas.microsoft.com/office/powerpoint/2010/main" val="23839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6B7C88-10BA-E0C4-B948-5C189275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527" y="3599656"/>
            <a:ext cx="4497011" cy="2998007"/>
          </a:xfrm>
          <a:prstGeom prst="rect">
            <a:avLst/>
          </a:prstGeom>
        </p:spPr>
      </p:pic>
      <p:sp>
        <p:nvSpPr>
          <p:cNvPr id="2" name="Google Shape;118;p3">
            <a:extLst>
              <a:ext uri="{FF2B5EF4-FFF2-40B4-BE49-F238E27FC236}">
                <a16:creationId xmlns:a16="http://schemas.microsoft.com/office/drawing/2014/main" id="{F3357645-A47E-4B1E-9A31-A4D30BBB6FEE}"/>
              </a:ext>
            </a:extLst>
          </p:cNvPr>
          <p:cNvSpPr txBox="1"/>
          <p:nvPr/>
        </p:nvSpPr>
        <p:spPr>
          <a:xfrm>
            <a:off x="100887" y="166523"/>
            <a:ext cx="11235807" cy="50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5DC64B"/>
                </a:solidFill>
                <a:latin typeface="+mn-lt"/>
                <a:ea typeface="Calibri"/>
                <a:cs typeface="Calibri"/>
                <a:sym typeface="Calibri"/>
              </a:rPr>
              <a:t>Спільна програма ФРП та Львівської облдержадміністрації</a:t>
            </a:r>
          </a:p>
          <a:p>
            <a:r>
              <a:rPr lang="uk-UA" sz="1800" b="1" dirty="0">
                <a:solidFill>
                  <a:srgbClr val="1F3864"/>
                </a:solidFill>
                <a:latin typeface="+mn-lt"/>
                <a:ea typeface="Calibri"/>
                <a:cs typeface="Calibri"/>
                <a:sym typeface="Calibri"/>
              </a:rPr>
              <a:t>Результати програми за 2021 рік</a:t>
            </a:r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C7165F88-1F00-4484-9587-EFCEF76B17CD}"/>
              </a:ext>
            </a:extLst>
          </p:cNvPr>
          <p:cNvSpPr txBox="1">
            <a:spLocks/>
          </p:cNvSpPr>
          <p:nvPr/>
        </p:nvSpPr>
        <p:spPr>
          <a:xfrm>
            <a:off x="11682393" y="6655538"/>
            <a:ext cx="957413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9</a:t>
            </a:fld>
            <a:endParaRPr lang="uk-UA" dirty="0"/>
          </a:p>
        </p:txBody>
      </p:sp>
      <p:graphicFrame>
        <p:nvGraphicFramePr>
          <p:cNvPr id="3" name="Діаграма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100887" y="752354"/>
          <a:ext cx="6228000" cy="58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C8958DB-4AE9-833B-038A-D34703425DB3}"/>
              </a:ext>
            </a:extLst>
          </p:cNvPr>
          <p:cNvGraphicFramePr>
            <a:graphicFrameLocks/>
          </p:cNvGraphicFramePr>
          <p:nvPr/>
        </p:nvGraphicFramePr>
        <p:xfrm>
          <a:off x="6474443" y="752354"/>
          <a:ext cx="622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172827-7C49-665D-DE99-E18E287697FF}"/>
              </a:ext>
            </a:extLst>
          </p:cNvPr>
          <p:cNvSpPr/>
          <p:nvPr/>
        </p:nvSpPr>
        <p:spPr>
          <a:xfrm>
            <a:off x="6469538" y="3599655"/>
            <a:ext cx="6228000" cy="2984699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4572000" rtlCol="0" anchor="b"/>
          <a:lstStyle/>
          <a:p>
            <a:pPr algn="r"/>
            <a:r>
              <a:rPr lang="uk-UA" sz="1000" i="1" dirty="0">
                <a:solidFill>
                  <a:schemeClr val="accent5">
                    <a:lumMod val="50000"/>
                  </a:schemeClr>
                </a:solidFill>
              </a:rPr>
              <a:t>Презентація Спільної програми представниками Львівської ОДА та ФРП перед підприємцями Львівщини у День підприємця – 2021 року.</a:t>
            </a:r>
            <a:endParaRPr lang="ru-RU" sz="1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D366FF-ECA1-F8E6-607C-ABA781259416}"/>
              </a:ext>
            </a:extLst>
          </p:cNvPr>
          <p:cNvSpPr/>
          <p:nvPr/>
        </p:nvSpPr>
        <p:spPr>
          <a:xfrm>
            <a:off x="2546430" y="5747657"/>
            <a:ext cx="3634451" cy="438540"/>
          </a:xfrm>
          <a:prstGeom prst="roundRect">
            <a:avLst>
              <a:gd name="adj" fmla="val 5521"/>
            </a:avLst>
          </a:prstGeom>
          <a:solidFill>
            <a:srgbClr val="5DC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uk-UA" sz="105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межах Спільної програми були підтримані підприємці з більшості ОТГ Львівської області.</a:t>
            </a:r>
          </a:p>
        </p:txBody>
      </p:sp>
    </p:spTree>
    <p:extLst>
      <p:ext uri="{BB962C8B-B14F-4D97-AF65-F5344CB8AC3E}">
        <p14:creationId xmlns:p14="http://schemas.microsoft.com/office/powerpoint/2010/main" val="39702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Tokqn__kKtk4Bz2SfDyQ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12107</TotalTime>
  <Words>742</Words>
  <Application>Microsoft Office PowerPoint</Application>
  <PresentationFormat>Произвольный</PresentationFormat>
  <Paragraphs>140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реалізації  Проекту «Підтримка малих і середніх підприємств»  протягом 2012-2020 років</dc:title>
  <dc:creator>Валерий</dc:creator>
  <cp:lastModifiedBy>Andrii Hapon</cp:lastModifiedBy>
  <cp:revision>731</cp:revision>
  <cp:lastPrinted>2021-04-27T09:15:01Z</cp:lastPrinted>
  <dcterms:created xsi:type="dcterms:W3CDTF">2016-12-09T20:51:47Z</dcterms:created>
  <dcterms:modified xsi:type="dcterms:W3CDTF">2023-08-04T06:08:31Z</dcterms:modified>
</cp:coreProperties>
</file>