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73" r:id="rId3"/>
    <p:sldId id="260" r:id="rId4"/>
    <p:sldId id="270" r:id="rId5"/>
    <p:sldId id="269" r:id="rId6"/>
    <p:sldId id="272" r:id="rId7"/>
    <p:sldId id="274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Verdana" panose="020B0604030504040204" pitchFamily="34" charset="0"/>
      <p:regular r:id="rId14"/>
      <p:bold r:id="rId15"/>
      <p:italic r:id="rId16"/>
      <p:boldItalic r:id="rId17"/>
    </p:embeddedFont>
    <p:embeddedFont>
      <p:font typeface="Arial Black" panose="020B0A04020102020204" pitchFamily="34" charset="0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jL/8R9tMSf7VAWU+p2iXB8SOYa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248BCB"/>
    <a:srgbClr val="FECC09"/>
    <a:srgbClr val="088DCD"/>
    <a:srgbClr val="228ACB"/>
    <a:srgbClr val="0000FF"/>
    <a:srgbClr val="FFC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193A13D-F940-424B-9300-4236C47AC4D7}">
  <a:tblStyle styleId="{D193A13D-F940-424B-9300-4236C47AC4D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57D28286-EB33-48DF-BDAA-CA978FCC5269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726" autoAdjust="0"/>
  </p:normalViewPr>
  <p:slideViewPr>
    <p:cSldViewPr snapToGrid="0">
      <p:cViewPr>
        <p:scale>
          <a:sx n="66" d="100"/>
          <a:sy n="66" d="100"/>
        </p:scale>
        <p:origin x="726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перерробної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промисловості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найбільше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60"/>
      <c:rotY val="90"/>
      <c:depthPercent val="100"/>
      <c:rAngAx val="0"/>
      <c:perspective val="11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7640192271310873E-2"/>
          <c:y val="0.29388621478216037"/>
          <c:w val="0.83167176481078708"/>
          <c:h val="0.67545956288174258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2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D98F-43C2-9E14-992CBFC58744}"/>
              </c:ext>
            </c:extLst>
          </c:dPt>
          <c:dPt>
            <c:idx val="1"/>
            <c:bubble3D val="0"/>
            <c:explosion val="23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D98F-43C2-9E14-992CBFC58744}"/>
              </c:ext>
            </c:extLst>
          </c:dPt>
          <c:dPt>
            <c:idx val="2"/>
            <c:bubble3D val="0"/>
            <c:explosion val="18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D98F-43C2-9E14-992CBFC58744}"/>
              </c:ext>
            </c:extLst>
          </c:dPt>
          <c:dPt>
            <c:idx val="3"/>
            <c:bubble3D val="0"/>
            <c:explosion val="31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D98F-43C2-9E14-992CBFC58744}"/>
              </c:ext>
            </c:extLst>
          </c:dPt>
          <c:dLbls>
            <c:dLbl>
              <c:idx val="0"/>
              <c:layout>
                <c:manualLayout>
                  <c:x val="0.16604939830630847"/>
                  <c:y val="-6.66803139159249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8DCFD35C-CF31-4B2A-8170-DF6AC637408B}" type="CATEGORYNAME">
                      <a: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1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fld id="{242D15B7-E4CA-4E99-B832-F73F3CB7DEF8}" type="PERCENTAGE">
                      <a:rPr lang="ru-RU" sz="14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r>
                      <a:rPr lang="ru-RU" sz="1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 3,5 млрд дол. США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753819526679381"/>
                      <c:h val="0.325754646049623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98F-43C2-9E14-992CBFC58744}"/>
                </c:ext>
              </c:extLst>
            </c:dLbl>
            <c:dLbl>
              <c:idx val="1"/>
              <c:layout>
                <c:manualLayout>
                  <c:x val="-5.4937328835502432E-2"/>
                  <c:y val="0.2735020958015004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Виробництво</a:t>
                    </a:r>
                    <a:r>
                      <a: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ru-RU" sz="1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основних</a:t>
                    </a:r>
                    <a:r>
                      <a: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ru-RU" sz="1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металів</a:t>
                    </a:r>
                    <a:r>
                      <a: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 </a:t>
                    </a:r>
                    <a:r>
                      <a:rPr lang="ru-RU" sz="1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виробництво</a:t>
                    </a:r>
                    <a:r>
                      <a: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ru-RU" sz="1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готових</a:t>
                    </a:r>
                    <a:r>
                      <a: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ru-RU" sz="1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металевих</a:t>
                    </a:r>
                    <a:r>
                      <a: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ru-RU" sz="1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виробів</a:t>
                    </a:r>
                    <a:r>
                      <a: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 </a:t>
                    </a:r>
                    <a:r>
                      <a:rPr lang="ru-RU" sz="1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крім</a:t>
                    </a:r>
                    <a:r>
                      <a: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машин та </a:t>
                    </a:r>
                    <a:r>
                      <a:rPr lang="ru-RU" sz="1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устаткування</a:t>
                    </a:r>
                    <a:r>
                      <a: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 
28%, 2,2 млрд дол. США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114576507998834"/>
                      <c:h val="0.387873107973661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98F-43C2-9E14-992CBFC58744}"/>
                </c:ext>
              </c:extLst>
            </c:dLbl>
            <c:dLbl>
              <c:idx val="2"/>
              <c:layout>
                <c:manualLayout>
                  <c:x val="-0.41571861330964649"/>
                  <c:y val="4.3446145728538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DCA82996-CCCB-4EFE-BB46-C89596688146}" type="CATEGORYNAME">
                      <a: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1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fld id="{72C265B7-A0F7-477E-87C1-0869224523BA}" type="PERCENTAGE">
                      <a:rPr lang="ru-RU" sz="14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r>
                      <a:rPr lang="ru-RU" sz="1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 1 млрд дол. США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309691901510828"/>
                      <c:h val="0.2042098356126536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98F-43C2-9E14-992CBFC58744}"/>
                </c:ext>
              </c:extLst>
            </c:dLbl>
            <c:dLbl>
              <c:idx val="3"/>
              <c:layout>
                <c:manualLayout>
                  <c:x val="0.12608581491575144"/>
                  <c:y val="3.723920161402440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F1318FB5-468E-45BE-8759-3E5F313CD040}" type="CATEGORYNAME">
                      <a: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14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fld id="{8F22FF41-6015-4E36-BBD4-51595761026B}" type="PERCENTAGE">
                      <a:rPr lang="ru-RU" sz="14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r>
                      <a:rPr lang="ru-RU" sz="14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 1,2 млрд дол. США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42434392894387"/>
                      <c:h val="0.1737501726757839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98F-43C2-9E14-992CBFC587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Лист1!$C$5:$C$8</c:f>
              <c:strCache>
                <c:ptCount val="4"/>
                <c:pt idx="0">
                  <c:v>Виробництво коксу та продуктів нафтопереробки </c:v>
                </c:pt>
                <c:pt idx="1">
                  <c:v>Виробництво основних металів, виробництво готових металевих виробів, крім машин та устаткування, </c:v>
                </c:pt>
                <c:pt idx="2">
                  <c:v>Виробництво харчових продуктів, напоїв і тютюнових виробів </c:v>
                </c:pt>
                <c:pt idx="3">
                  <c:v>Інші виробництва</c:v>
                </c:pt>
              </c:strCache>
            </c:strRef>
          </c:cat>
          <c:val>
            <c:numRef>
              <c:f>Лист1!$D$5:$D$8</c:f>
              <c:numCache>
                <c:formatCode>General</c:formatCode>
                <c:ptCount val="4"/>
                <c:pt idx="0">
                  <c:v>3.5</c:v>
                </c:pt>
                <c:pt idx="1">
                  <c:v>2.2000000000000002</c:v>
                </c:pt>
                <c:pt idx="2">
                  <c:v>1</c:v>
                </c:pt>
                <c:pt idx="3">
                  <c:v>1.2000000000000002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98F-43C2-9E14-992CBFC58744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A-D98F-43C2-9E14-992CBFC5874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C-D98F-43C2-9E14-992CBFC5874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E-D98F-43C2-9E14-992CBFC5874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0-D98F-43C2-9E14-992CBFC5874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A-D98F-43C2-9E14-992CBFC5874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C-D98F-43C2-9E14-992CBFC5874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E-D98F-43C2-9E14-992CBFC5874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0-D98F-43C2-9E14-992CBFC5874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Лист1!$C$5:$C$8</c:f>
              <c:strCache>
                <c:ptCount val="4"/>
                <c:pt idx="0">
                  <c:v>Виробництво коксу та продуктів нафтопереробки </c:v>
                </c:pt>
                <c:pt idx="1">
                  <c:v>Виробництво основних металів, виробництво готових металевих виробів, крім машин та устаткування, </c:v>
                </c:pt>
                <c:pt idx="2">
                  <c:v>Виробництво харчових продуктів, напоїв і тютюнових виробів </c:v>
                </c:pt>
                <c:pt idx="3">
                  <c:v>Інші виробництва</c:v>
                </c:pt>
              </c:strCache>
            </c:strRef>
          </c:cat>
          <c:val>
            <c:numRef>
              <c:f>Лист1!$E$5:$E$8</c:f>
              <c:numCache>
                <c:formatCode>0.00</c:formatCode>
                <c:ptCount val="4"/>
                <c:pt idx="0">
                  <c:v>43.6</c:v>
                </c:pt>
                <c:pt idx="1">
                  <c:v>27.1</c:v>
                </c:pt>
                <c:pt idx="2">
                  <c:v>12.8</c:v>
                </c:pt>
                <c:pt idx="3">
                  <c:v>16.499999999999996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D98F-43C2-9E14-992CBFC58744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Найпоширеніші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КВЕД </a:t>
            </a:r>
            <a:r>
              <a:rPr kumimoji="0" 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грантоотримувачів</a:t>
            </a:r>
            <a:endParaRPr lang="ru-RU" sz="2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60"/>
      <c:rotY val="9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36"/>
            <c:spPr>
              <a:solidFill>
                <a:schemeClr val="accent1"/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4E1-4F3E-B58D-3D187EADFEE5}"/>
              </c:ext>
            </c:extLst>
          </c:dPt>
          <c:dPt>
            <c:idx val="1"/>
            <c:bubble3D val="0"/>
            <c:explosion val="26"/>
            <c:spPr>
              <a:solidFill>
                <a:schemeClr val="accent2"/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4E1-4F3E-B58D-3D187EADFEE5}"/>
              </c:ext>
            </c:extLst>
          </c:dPt>
          <c:dPt>
            <c:idx val="2"/>
            <c:bubble3D val="0"/>
            <c:explosion val="18"/>
            <c:spPr>
              <a:solidFill>
                <a:schemeClr val="accent3"/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4E1-4F3E-B58D-3D187EADFEE5}"/>
              </c:ext>
            </c:extLst>
          </c:dPt>
          <c:dPt>
            <c:idx val="3"/>
            <c:bubble3D val="0"/>
            <c:explosion val="19"/>
            <c:spPr>
              <a:solidFill>
                <a:schemeClr val="accent4"/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4E1-4F3E-B58D-3D187EADFEE5}"/>
              </c:ext>
            </c:extLst>
          </c:dPt>
          <c:dPt>
            <c:idx val="4"/>
            <c:bubble3D val="0"/>
            <c:explosion val="17"/>
            <c:spPr>
              <a:solidFill>
                <a:schemeClr val="accent5"/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4E1-4F3E-B58D-3D187EADFEE5}"/>
              </c:ext>
            </c:extLst>
          </c:dPt>
          <c:dPt>
            <c:idx val="5"/>
            <c:bubble3D val="0"/>
            <c:explosion val="18"/>
            <c:spPr>
              <a:solidFill>
                <a:schemeClr val="accent6"/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C4E1-4F3E-B58D-3D187EADFEE5}"/>
              </c:ext>
            </c:extLst>
          </c:dPt>
          <c:dLbls>
            <c:dLbl>
              <c:idx val="0"/>
              <c:layout>
                <c:manualLayout>
                  <c:x val="-0.2003771338983576"/>
                  <c:y val="-6.826589836175282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4E1-4F3E-B58D-3D187EADFEE5}"/>
                </c:ext>
              </c:extLst>
            </c:dLbl>
            <c:dLbl>
              <c:idx val="1"/>
              <c:layout>
                <c:manualLayout>
                  <c:x val="2.2828273924374719E-2"/>
                  <c:y val="-0.1817735426641707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4E1-4F3E-B58D-3D187EADFEE5}"/>
                </c:ext>
              </c:extLst>
            </c:dLbl>
            <c:dLbl>
              <c:idx val="2"/>
              <c:layout>
                <c:manualLayout>
                  <c:x val="-6.2594600362503208E-2"/>
                  <c:y val="0.3493346090635074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475455820476861"/>
                      <c:h val="0.352037037037036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4E1-4F3E-B58D-3D187EADFEE5}"/>
                </c:ext>
              </c:extLst>
            </c:dLbl>
            <c:dLbl>
              <c:idx val="3"/>
              <c:layout>
                <c:manualLayout>
                  <c:x val="4.8704305384178262E-2"/>
                  <c:y val="6.461689795995156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4E1-4F3E-B58D-3D187EADFEE5}"/>
                </c:ext>
              </c:extLst>
            </c:dLbl>
            <c:dLbl>
              <c:idx val="4"/>
              <c:layout>
                <c:manualLayout>
                  <c:x val="0.11199647338961696"/>
                  <c:y val="0.1336278084093373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4E1-4F3E-B58D-3D187EADFEE5}"/>
                </c:ext>
              </c:extLst>
            </c:dLbl>
            <c:dLbl>
              <c:idx val="5"/>
              <c:layout>
                <c:manualLayout>
                  <c:x val="7.5378314461172959E-3"/>
                  <c:y val="0.1787077587956174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57651121099343"/>
                      <c:h val="0.158055555555555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4E1-4F3E-B58D-3D187EADFE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>
                  <a:noFill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'Види діяльності'!$B$3:$B$8</c:f>
              <c:strCache>
                <c:ptCount val="6"/>
                <c:pt idx="0">
                  <c:v>10. Виробництво харчових продуктів</c:v>
                </c:pt>
                <c:pt idx="1">
                  <c:v>32. Виробництво іншої продукції</c:v>
                </c:pt>
                <c:pt idx="2">
                  <c:v>16. Оброблення деревини та виготовлення виробів з деревини та корка, крім меблів; виготовлення виробів із соломки та рослинних матеріалів для плетіння</c:v>
                </c:pt>
                <c:pt idx="3">
                  <c:v>25. Виробництво готових металевих виробів, крім машин і устатковання</c:v>
                </c:pt>
                <c:pt idx="4">
                  <c:v>31. Виробництво меблів</c:v>
                </c:pt>
                <c:pt idx="5">
                  <c:v>28. Виробництво машин і устатковання, н.в.і.у.</c:v>
                </c:pt>
              </c:strCache>
            </c:strRef>
          </c:cat>
          <c:val>
            <c:numRef>
              <c:f>'Види діяльності'!$D$3:$D$8</c:f>
              <c:numCache>
                <c:formatCode>0.00</c:formatCode>
                <c:ptCount val="6"/>
                <c:pt idx="0">
                  <c:v>34.375</c:v>
                </c:pt>
                <c:pt idx="1">
                  <c:v>9.6590909090909083</c:v>
                </c:pt>
                <c:pt idx="2">
                  <c:v>9.0909090909090917</c:v>
                </c:pt>
                <c:pt idx="3">
                  <c:v>6.5340909090909092</c:v>
                </c:pt>
                <c:pt idx="4">
                  <c:v>6.5340909090909092</c:v>
                </c:pt>
                <c:pt idx="5">
                  <c:v>6.25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4E1-4F3E-B58D-3D187EADFE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86">
  <cs:axisTitle>
    <cs:lnRef idx="0"/>
    <cs:fillRef idx="0"/>
    <cs:effectRef idx="0"/>
    <cs:fontRef idx="major">
      <a:schemeClr val="dk1">
        <a:lumMod val="50000"/>
        <a:lumOff val="50000"/>
      </a:schemeClr>
    </cs:fontRef>
    <cs:defRPr sz="900"/>
  </cs:axisTitle>
  <cs:categoryAxis>
    <cs:lnRef idx="0"/>
    <cs:fillRef idx="0"/>
    <cs:effectRef idx="0"/>
    <cs:fontRef idx="major">
      <a:schemeClr val="dk1">
        <a:lumMod val="50000"/>
        <a:lumOff val="50000"/>
      </a:schemeClr>
    </cs:fontRef>
    <cs:defRPr sz="9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850" kern="1200"/>
    <cs:bodyPr lIns="38100" tIns="19050" rIns="38100" bIns="19050">
      <a:spAutoFit/>
    </cs:bodyPr>
  </cs:dataLabel>
  <cs:dataLabelCallout>
    <cs:lnRef idx="0"/>
    <cs:fillRef idx="0"/>
    <cs:effectRef idx="0"/>
    <cs:fontRef idx="major">
      <a:schemeClr val="dk1">
        <a:lumMod val="50000"/>
        <a:lumOff val="50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9525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ajor">
      <a:schemeClr val="dk1">
        <a:lumMod val="50000"/>
        <a:lumOff val="50000"/>
      </a:schemeClr>
    </cs:fontRef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dk1"/>
    </cs:fontRef>
  </cs:dropLine>
  <cs:errorBar>
    <cs:lnRef idx="0"/>
    <cs:fillRef idx="0"/>
    <cs:effectRef idx="0"/>
    <cs:fontRef idx="minor">
      <a:schemeClr val="dk1"/>
    </cs:fontRef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</cs:hiLoLine>
  <cs:leaderLine>
    <cs:lnRef idx="0"/>
    <cs:fillRef idx="0"/>
    <cs:effectRef idx="0"/>
    <cs:fontRef idx="minor">
      <a:schemeClr val="dk1"/>
    </cs:fontRef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  <cs:bodyPr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ajor">
      <a:schemeClr val="dk1">
        <a:lumMod val="50000"/>
        <a:lumOff val="50000"/>
      </a:schemeClr>
    </cs:fontRef>
    <cs:defRPr sz="900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  <cs:bodyPr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ajor">
      <a:schemeClr val="dk1">
        <a:lumMod val="50000"/>
        <a:lumOff val="50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ajor">
      <a:schemeClr val="dk1">
        <a:lumMod val="50000"/>
        <a:lumOff val="50000"/>
      </a:schemeClr>
    </cs:fontRef>
    <cs:defRPr sz="9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82421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fdf8964e9c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g1fdf8964e9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4" name="Google Shape;1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99338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4" name="Google Shape;1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4" name="Google Shape;1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94614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4" name="Google Shape;1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85161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4" name="Google Shape;1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66783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4" name="Google Shape;1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90700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 та вміст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ий заголовок і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 розділу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’єкти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рівняння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ише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и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міст і підпис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і підпис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вертикальни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2.svg"/><Relationship Id="rId3" Type="http://schemas.openxmlformats.org/officeDocument/2006/relationships/image" Target="../media/image13.png"/><Relationship Id="rId7" Type="http://schemas.openxmlformats.org/officeDocument/2006/relationships/image" Target="../media/image18.svg"/><Relationship Id="rId12" Type="http://schemas.openxmlformats.org/officeDocument/2006/relationships/image" Target="../media/image16.png"/><Relationship Id="rId17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openxmlformats.org/officeDocument/2006/relationships/image" Target="../media/image18.png"/><Relationship Id="rId10" Type="http://schemas.openxmlformats.org/officeDocument/2006/relationships/image" Target="../media/image20.svg"/><Relationship Id="rId4" Type="http://schemas.openxmlformats.org/officeDocument/2006/relationships/image" Target="../media/image3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g1fdf8964e9c_0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06787"/>
            <a:ext cx="12192000" cy="7364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85;g1fdf8964e9c_0_16">
            <a:extLst>
              <a:ext uri="{FF2B5EF4-FFF2-40B4-BE49-F238E27FC236}">
                <a16:creationId xmlns:a16="http://schemas.microsoft.com/office/drawing/2014/main" id="{96D2D70A-BEAD-4C81-ABE8-F7978376EF2E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prstClr val="black"/>
              <a:srgbClr val="088DCD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-1" y="3868094"/>
            <a:ext cx="10091057" cy="751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85;g1fdf8964e9c_0_16">
            <a:extLst>
              <a:ext uri="{FF2B5EF4-FFF2-40B4-BE49-F238E27FC236}">
                <a16:creationId xmlns:a16="http://schemas.microsoft.com/office/drawing/2014/main" id="{55BB7250-A0BB-4F9E-B17A-F0C34A0973B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5302" y="6291471"/>
            <a:ext cx="5806698" cy="56652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g1fdf8964e9c_0_16"/>
          <p:cNvSpPr txBox="1"/>
          <p:nvPr/>
        </p:nvSpPr>
        <p:spPr>
          <a:xfrm>
            <a:off x="448500" y="3939667"/>
            <a:ext cx="942601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ru-RU" sz="28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ГРАНТИ ДЛЯ ПЕРЕРОБНИХ ПІДПРИЄМСТВ</a:t>
            </a:r>
            <a:endParaRPr sz="2800" b="1" i="0" u="none" strike="noStrike" cap="none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8" name="Google Shape;88;g1fdf8964e9c_0_16"/>
          <p:cNvSpPr txBox="1"/>
          <p:nvPr/>
        </p:nvSpPr>
        <p:spPr>
          <a:xfrm>
            <a:off x="1497837" y="3209269"/>
            <a:ext cx="677216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uk-UA" sz="40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ПРОЕКТ </a:t>
            </a:r>
            <a:r>
              <a:rPr lang="ru-RU" sz="40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uk-UA" sz="40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єРобота</a:t>
            </a:r>
            <a:r>
              <a:rPr lang="ru-RU" sz="40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endParaRPr sz="4000" b="1" i="0" u="none" strike="noStrike" cap="non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sp>
        <p:nvSpPr>
          <p:cNvPr id="90" name="Google Shape;90;g1fdf8964e9c_0_16"/>
          <p:cNvSpPr txBox="1"/>
          <p:nvPr/>
        </p:nvSpPr>
        <p:spPr>
          <a:xfrm>
            <a:off x="14593530" y="1102538"/>
            <a:ext cx="699197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</a:t>
            </a:r>
            <a:r>
              <a:rPr lang="en-GB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Consieration</a:t>
            </a:r>
            <a:r>
              <a:rPr lang="en-GB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by USAID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497A35-F4F4-40F5-8186-8B73E949E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524" y="86184"/>
            <a:ext cx="3050321" cy="1110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248;p18">
            <a:extLst>
              <a:ext uri="{FF2B5EF4-FFF2-40B4-BE49-F238E27FC236}">
                <a16:creationId xmlns:a16="http://schemas.microsoft.com/office/drawing/2014/main" id="{9992042A-210B-41F6-92F3-0892A6E8DD88}"/>
              </a:ext>
            </a:extLst>
          </p:cNvPr>
          <p:cNvGrpSpPr/>
          <p:nvPr/>
        </p:nvGrpSpPr>
        <p:grpSpPr>
          <a:xfrm>
            <a:off x="0" y="175211"/>
            <a:ext cx="3070371" cy="383718"/>
            <a:chOff x="1188008" y="4086009"/>
            <a:chExt cx="5191760" cy="432434"/>
          </a:xfrm>
        </p:grpSpPr>
        <p:sp>
          <p:nvSpPr>
            <p:cNvPr id="34" name="Google Shape;249;p18">
              <a:extLst>
                <a:ext uri="{FF2B5EF4-FFF2-40B4-BE49-F238E27FC236}">
                  <a16:creationId xmlns:a16="http://schemas.microsoft.com/office/drawing/2014/main" id="{712E89F0-C943-4AD0-AA81-CCACB8BB4453}"/>
                </a:ext>
              </a:extLst>
            </p:cNvPr>
            <p:cNvSpPr/>
            <p:nvPr/>
          </p:nvSpPr>
          <p:spPr>
            <a:xfrm>
              <a:off x="1188008" y="4086009"/>
              <a:ext cx="5191760" cy="432434"/>
            </a:xfrm>
            <a:custGeom>
              <a:avLst/>
              <a:gdLst/>
              <a:ahLst/>
              <a:cxnLst/>
              <a:rect l="l" t="t" r="r" b="b"/>
              <a:pathLst>
                <a:path w="5191760" h="432435" extrusionOk="0">
                  <a:moveTo>
                    <a:pt x="0" y="432003"/>
                  </a:moveTo>
                  <a:lnTo>
                    <a:pt x="5191188" y="432003"/>
                  </a:lnTo>
                  <a:lnTo>
                    <a:pt x="5191188" y="0"/>
                  </a:lnTo>
                  <a:lnTo>
                    <a:pt x="0" y="0"/>
                  </a:lnTo>
                  <a:lnTo>
                    <a:pt x="0" y="432003"/>
                  </a:lnTo>
                  <a:close/>
                </a:path>
              </a:pathLst>
            </a:custGeom>
            <a:solidFill>
              <a:srgbClr val="248BC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74"/>
            </a:p>
          </p:txBody>
        </p:sp>
        <p:sp>
          <p:nvSpPr>
            <p:cNvPr id="35" name="Google Shape;250;p18">
              <a:extLst>
                <a:ext uri="{FF2B5EF4-FFF2-40B4-BE49-F238E27FC236}">
                  <a16:creationId xmlns:a16="http://schemas.microsoft.com/office/drawing/2014/main" id="{31499B27-5B08-4740-89C9-99BED9A19520}"/>
                </a:ext>
              </a:extLst>
            </p:cNvPr>
            <p:cNvSpPr/>
            <p:nvPr/>
          </p:nvSpPr>
          <p:spPr>
            <a:xfrm>
              <a:off x="1188008" y="4518003"/>
              <a:ext cx="639445" cy="0"/>
            </a:xfrm>
            <a:custGeom>
              <a:avLst/>
              <a:gdLst/>
              <a:ahLst/>
              <a:cxnLst/>
              <a:rect l="l" t="t" r="r" b="b"/>
              <a:pathLst>
                <a:path w="639444" h="120000" extrusionOk="0">
                  <a:moveTo>
                    <a:pt x="0" y="0"/>
                  </a:moveTo>
                  <a:lnTo>
                    <a:pt x="638985" y="0"/>
                  </a:lnTo>
                </a:path>
              </a:pathLst>
            </a:custGeom>
            <a:noFill/>
            <a:ln w="38100" cap="flat" cmpd="sng">
              <a:solidFill>
                <a:srgbClr val="248B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74"/>
            </a:p>
          </p:txBody>
        </p:sp>
        <p:sp>
          <p:nvSpPr>
            <p:cNvPr id="36" name="Google Shape;251;p18">
              <a:extLst>
                <a:ext uri="{FF2B5EF4-FFF2-40B4-BE49-F238E27FC236}">
                  <a16:creationId xmlns:a16="http://schemas.microsoft.com/office/drawing/2014/main" id="{875BDC21-007E-41D7-862C-CC6640CF5D9C}"/>
                </a:ext>
              </a:extLst>
            </p:cNvPr>
            <p:cNvSpPr/>
            <p:nvPr/>
          </p:nvSpPr>
          <p:spPr>
            <a:xfrm>
              <a:off x="1827000" y="4518003"/>
              <a:ext cx="4552315" cy="0"/>
            </a:xfrm>
            <a:custGeom>
              <a:avLst/>
              <a:gdLst/>
              <a:ahLst/>
              <a:cxnLst/>
              <a:rect l="l" t="t" r="r" b="b"/>
              <a:pathLst>
                <a:path w="4552315" h="120000" extrusionOk="0">
                  <a:moveTo>
                    <a:pt x="0" y="0"/>
                  </a:moveTo>
                  <a:lnTo>
                    <a:pt x="4552200" y="0"/>
                  </a:lnTo>
                </a:path>
              </a:pathLst>
            </a:custGeom>
            <a:noFill/>
            <a:ln w="38100" cap="flat" cmpd="sng">
              <a:solidFill>
                <a:srgbClr val="248B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74"/>
            </a:p>
          </p:txBody>
        </p:sp>
      </p:grpSp>
      <p:sp>
        <p:nvSpPr>
          <p:cNvPr id="158" name="Google Shape;158;p5"/>
          <p:cNvSpPr/>
          <p:nvPr/>
        </p:nvSpPr>
        <p:spPr>
          <a:xfrm>
            <a:off x="377895" y="1105965"/>
            <a:ext cx="8713304" cy="729590"/>
          </a:xfrm>
          <a:prstGeom prst="roundRect">
            <a:avLst>
              <a:gd name="adj" fmla="val 3621"/>
            </a:avLst>
          </a:prstGeom>
          <a:solidFill>
            <a:schemeClr val="lt1"/>
          </a:solidFill>
          <a:ln w="12700" cap="flat" cmpd="sng">
            <a:solidFill>
              <a:srgbClr val="26262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1400"/>
            </a:pPr>
            <a:r>
              <a:rPr lang="ru-RU" b="1" dirty="0" err="1"/>
              <a:t>Українська</a:t>
            </a:r>
            <a:r>
              <a:rPr lang="ru-RU" b="1" dirty="0"/>
              <a:t> </a:t>
            </a:r>
            <a:r>
              <a:rPr lang="ru-RU" b="1" dirty="0" err="1"/>
              <a:t>промисловість</a:t>
            </a:r>
            <a:r>
              <a:rPr lang="ru-RU" b="1" dirty="0"/>
              <a:t> </a:t>
            </a:r>
            <a:r>
              <a:rPr lang="ru-RU" b="1" dirty="0" err="1"/>
              <a:t>втратила</a:t>
            </a:r>
            <a:r>
              <a:rPr lang="ru-RU" b="1" dirty="0"/>
              <a:t> </a:t>
            </a:r>
            <a:r>
              <a:rPr lang="ru-RU" b="1" dirty="0" err="1"/>
              <a:t>понад</a:t>
            </a:r>
            <a:r>
              <a:rPr lang="ru-RU" b="1" dirty="0"/>
              <a:t> </a:t>
            </a:r>
            <a:r>
              <a:rPr lang="ru-RU" b="1" dirty="0">
                <a:solidFill>
                  <a:srgbClr val="FF0000"/>
                </a:solidFill>
              </a:rPr>
              <a:t>8,1 млрд </a:t>
            </a:r>
            <a:r>
              <a:rPr lang="ru-RU" b="1" dirty="0" smtClean="0">
                <a:solidFill>
                  <a:srgbClr val="FF0000"/>
                </a:solidFill>
              </a:rPr>
              <a:t>дол</a:t>
            </a:r>
            <a:r>
              <a:rPr lang="ru-RU" b="1" dirty="0" smtClean="0"/>
              <a:t>. </a:t>
            </a:r>
            <a:r>
              <a:rPr lang="ru-RU" b="1" dirty="0"/>
              <a:t>США</a:t>
            </a:r>
            <a:r>
              <a:rPr lang="ru-RU" b="1" dirty="0" smtClean="0"/>
              <a:t>, </a:t>
            </a:r>
            <a:r>
              <a:rPr lang="ru-RU" b="1" dirty="0" err="1"/>
              <a:t>що</a:t>
            </a:r>
            <a:r>
              <a:rPr lang="ru-RU" b="1" dirty="0"/>
              <a:t> становить </a:t>
            </a:r>
            <a:r>
              <a:rPr lang="ru-RU" b="1" dirty="0" err="1"/>
              <a:t>майже</a:t>
            </a:r>
            <a:r>
              <a:rPr lang="ru-RU" b="1" dirty="0"/>
              <a:t> 4,1% ВВП </a:t>
            </a:r>
            <a:r>
              <a:rPr lang="ru-RU" b="1" dirty="0" err="1"/>
              <a:t>країни</a:t>
            </a:r>
            <a:r>
              <a:rPr lang="ru-RU" b="1" dirty="0"/>
              <a:t> у 2021 </a:t>
            </a:r>
            <a:r>
              <a:rPr lang="ru-RU" b="1" dirty="0" err="1" smtClean="0"/>
              <a:t>році</a:t>
            </a:r>
            <a:r>
              <a:rPr lang="ru-RU" b="1" dirty="0" smtClean="0"/>
              <a:t>, через </a:t>
            </a:r>
            <a:r>
              <a:rPr lang="ru-RU" b="1" dirty="0" err="1"/>
              <a:t>повномасштабну</a:t>
            </a:r>
            <a:r>
              <a:rPr lang="ru-RU" b="1" dirty="0"/>
              <a:t> </a:t>
            </a:r>
            <a:r>
              <a:rPr lang="ru-RU" b="1" dirty="0" err="1" smtClean="0"/>
              <a:t>війну</a:t>
            </a:r>
            <a:r>
              <a:rPr lang="ru-RU" b="1" dirty="0" smtClean="0"/>
              <a:t> </a:t>
            </a:r>
            <a:r>
              <a:rPr lang="ru-RU" b="1" dirty="0"/>
              <a:t>422 </a:t>
            </a:r>
            <a:r>
              <a:rPr lang="ru-RU" b="1" dirty="0" err="1"/>
              <a:t>підприємства</a:t>
            </a:r>
            <a:r>
              <a:rPr lang="ru-RU" b="1" dirty="0"/>
              <a:t> </a:t>
            </a:r>
            <a:r>
              <a:rPr lang="ru-RU" b="1" dirty="0" err="1"/>
              <a:t>повністю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частково</a:t>
            </a:r>
            <a:r>
              <a:rPr lang="ru-RU" b="1" dirty="0"/>
              <a:t> </a:t>
            </a:r>
            <a:r>
              <a:rPr lang="ru-RU" b="1" dirty="0" err="1"/>
              <a:t>зруйновані</a:t>
            </a:r>
            <a:r>
              <a:rPr lang="ru-RU" b="1" dirty="0"/>
              <a:t>.</a:t>
            </a:r>
            <a:endParaRPr sz="1600" b="1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sym typeface="Arial"/>
            </a:endParaRPr>
          </a:p>
        </p:txBody>
      </p:sp>
      <p:sp>
        <p:nvSpPr>
          <p:cNvPr id="160" name="Google Shape;160;p5"/>
          <p:cNvSpPr/>
          <p:nvPr/>
        </p:nvSpPr>
        <p:spPr>
          <a:xfrm>
            <a:off x="0" y="569496"/>
            <a:ext cx="4830570" cy="338514"/>
          </a:xfrm>
          <a:custGeom>
            <a:avLst/>
            <a:gdLst/>
            <a:ahLst/>
            <a:cxnLst/>
            <a:rect l="l" t="t" r="r" b="b"/>
            <a:pathLst>
              <a:path w="8156575" h="865505" extrusionOk="0">
                <a:moveTo>
                  <a:pt x="8156511" y="0"/>
                </a:moveTo>
                <a:lnTo>
                  <a:pt x="0" y="0"/>
                </a:lnTo>
                <a:lnTo>
                  <a:pt x="0" y="865200"/>
                </a:lnTo>
                <a:lnTo>
                  <a:pt x="8156511" y="865200"/>
                </a:lnTo>
                <a:lnTo>
                  <a:pt x="8156511" y="0"/>
                </a:lnTo>
                <a:close/>
              </a:path>
            </a:pathLst>
          </a:custGeom>
          <a:solidFill>
            <a:srgbClr val="FFD41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0" y="136057"/>
            <a:ext cx="329687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700"/>
            </a:pPr>
            <a:r>
              <a:rPr lang="uk-UA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ПРОЕКТ «</a:t>
            </a:r>
            <a:r>
              <a:rPr lang="uk-UA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єРобота</a:t>
            </a:r>
            <a:r>
              <a:rPr lang="uk-UA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endParaRPr lang="uk-UA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sp>
        <p:nvSpPr>
          <p:cNvPr id="31" name="Google Shape;87;g1fdf8964e9c_0_16">
            <a:extLst>
              <a:ext uri="{FF2B5EF4-FFF2-40B4-BE49-F238E27FC236}">
                <a16:creationId xmlns:a16="http://schemas.microsoft.com/office/drawing/2014/main" id="{514EB978-0384-405F-8060-1A81B8694527}"/>
              </a:ext>
            </a:extLst>
          </p:cNvPr>
          <p:cNvSpPr txBox="1"/>
          <p:nvPr/>
        </p:nvSpPr>
        <p:spPr>
          <a:xfrm>
            <a:off x="11538" y="555006"/>
            <a:ext cx="4848165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ru-RU" sz="15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ГРАНТИ ДЛЯ ПЕРЕРОБНИХ ПІДПРИЄМСТВ</a:t>
            </a:r>
            <a:endParaRPr sz="1500" b="1" i="0" u="none" strike="noStrike" cap="none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5547345-022C-451F-9A4E-66AB3CEAE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0587" y="12644"/>
            <a:ext cx="1971413" cy="717536"/>
          </a:xfrm>
          <a:prstGeom prst="rect">
            <a:avLst/>
          </a:prstGeom>
        </p:spPr>
      </p:pic>
      <p:sp>
        <p:nvSpPr>
          <p:cNvPr id="39" name="Google Shape;158;p5">
            <a:extLst>
              <a:ext uri="{FF2B5EF4-FFF2-40B4-BE49-F238E27FC236}">
                <a16:creationId xmlns:a16="http://schemas.microsoft.com/office/drawing/2014/main" id="{DD950F4F-7CC9-4636-8A89-B5A2B6E7A970}"/>
              </a:ext>
            </a:extLst>
          </p:cNvPr>
          <p:cNvSpPr/>
          <p:nvPr/>
        </p:nvSpPr>
        <p:spPr>
          <a:xfrm>
            <a:off x="2658862" y="2063389"/>
            <a:ext cx="9228338" cy="638929"/>
          </a:xfrm>
          <a:prstGeom prst="roundRect">
            <a:avLst>
              <a:gd name="adj" fmla="val 3621"/>
            </a:avLst>
          </a:prstGeom>
          <a:solidFill>
            <a:schemeClr val="lt1"/>
          </a:solidFill>
          <a:ln w="12700" cap="flat" cmpd="sng">
            <a:solidFill>
              <a:srgbClr val="26262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b="1" dirty="0" err="1" smtClean="0"/>
              <a:t>Збитки</a:t>
            </a:r>
            <a:r>
              <a:rPr lang="ru-RU" b="1" dirty="0" smtClean="0"/>
              <a:t> </a:t>
            </a:r>
            <a:r>
              <a:rPr lang="ru-RU" b="1" dirty="0" err="1" smtClean="0"/>
              <a:t>галузей</a:t>
            </a:r>
            <a:r>
              <a:rPr lang="ru-RU" b="1" dirty="0" smtClean="0"/>
              <a:t> </a:t>
            </a:r>
            <a:r>
              <a:rPr lang="ru-RU" b="1" dirty="0" err="1" smtClean="0"/>
              <a:t>переробної</a:t>
            </a:r>
            <a:r>
              <a:rPr lang="ru-RU" b="1" dirty="0" smtClean="0"/>
              <a:t> </a:t>
            </a:r>
            <a:r>
              <a:rPr lang="ru-RU" b="1" dirty="0" err="1" smtClean="0"/>
              <a:t>промисловості</a:t>
            </a:r>
            <a:r>
              <a:rPr lang="ru-RU" b="1" dirty="0" smtClean="0"/>
              <a:t> </a:t>
            </a:r>
            <a:r>
              <a:rPr lang="ru-RU" b="1" dirty="0" err="1"/>
              <a:t>оцінюються</a:t>
            </a:r>
            <a:r>
              <a:rPr lang="ru-RU" b="1" dirty="0"/>
              <a:t> в </a:t>
            </a:r>
            <a:r>
              <a:rPr lang="ru-RU" b="1" dirty="0">
                <a:solidFill>
                  <a:srgbClr val="FF0000"/>
                </a:solidFill>
              </a:rPr>
              <a:t>7,9 </a:t>
            </a:r>
            <a:r>
              <a:rPr lang="ru-RU" b="1" dirty="0" smtClean="0">
                <a:solidFill>
                  <a:srgbClr val="FF0000"/>
                </a:solidFill>
              </a:rPr>
              <a:t>млрд дол. </a:t>
            </a:r>
            <a:r>
              <a:rPr lang="ru-RU" b="1" dirty="0">
                <a:solidFill>
                  <a:srgbClr val="FF0000"/>
                </a:solidFill>
              </a:rPr>
              <a:t>США </a:t>
            </a:r>
            <a:r>
              <a:rPr lang="ru-RU" b="1" dirty="0"/>
              <a:t>(</a:t>
            </a:r>
            <a:r>
              <a:rPr lang="ru-RU" b="1" dirty="0" smtClean="0"/>
              <a:t>96%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 smtClean="0"/>
              <a:t>загального</a:t>
            </a:r>
            <a:r>
              <a:rPr lang="ru-RU" b="1" dirty="0" smtClean="0"/>
              <a:t> </a:t>
            </a:r>
            <a:r>
              <a:rPr lang="ru-RU" b="1" dirty="0" err="1"/>
              <a:t>обсягу</a:t>
            </a:r>
            <a:r>
              <a:rPr lang="ru-RU" b="1" dirty="0"/>
              <a:t> </a:t>
            </a:r>
            <a:r>
              <a:rPr lang="ru-RU" b="1" dirty="0" err="1"/>
              <a:t>збитків</a:t>
            </a:r>
            <a:r>
              <a:rPr lang="ru-RU" b="1" dirty="0"/>
              <a:t> </a:t>
            </a:r>
            <a:r>
              <a:rPr lang="ru-RU" b="1" dirty="0" err="1"/>
              <a:t>промисловості</a:t>
            </a:r>
            <a:r>
              <a:rPr lang="ru-RU" b="1" dirty="0"/>
              <a:t>), а </a:t>
            </a:r>
            <a:r>
              <a:rPr lang="ru-RU" b="1" dirty="0" err="1"/>
              <a:t>більшість</a:t>
            </a:r>
            <a:r>
              <a:rPr lang="ru-RU" b="1" dirty="0"/>
              <a:t> </a:t>
            </a:r>
            <a:r>
              <a:rPr lang="ru-RU" b="1" dirty="0" err="1"/>
              <a:t>підприємств</a:t>
            </a:r>
            <a:r>
              <a:rPr lang="ru-RU" b="1" dirty="0"/>
              <a:t> </a:t>
            </a:r>
            <a:r>
              <a:rPr lang="ru-RU" b="1" dirty="0" err="1"/>
              <a:t>повністю</a:t>
            </a:r>
            <a:r>
              <a:rPr lang="ru-RU" b="1" dirty="0"/>
              <a:t> </a:t>
            </a:r>
            <a:r>
              <a:rPr lang="ru-RU" b="1" dirty="0" err="1"/>
              <a:t>знищено</a:t>
            </a:r>
            <a:r>
              <a:rPr lang="ru-RU" b="1" dirty="0"/>
              <a:t>. </a:t>
            </a:r>
          </a:p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600" b="1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sym typeface="Arial"/>
            </a:endParaRPr>
          </a:p>
        </p:txBody>
      </p:sp>
      <p:pic>
        <p:nvPicPr>
          <p:cNvPr id="48" name="Google Shape;85;g1fdf8964e9c_0_16">
            <a:extLst>
              <a:ext uri="{FF2B5EF4-FFF2-40B4-BE49-F238E27FC236}">
                <a16:creationId xmlns:a16="http://schemas.microsoft.com/office/drawing/2014/main" id="{1F87471C-46EB-4BCC-B162-BEDE9545717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77536" y="6469167"/>
            <a:ext cx="5314464" cy="38883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2261552"/>
              </p:ext>
            </p:extLst>
          </p:nvPr>
        </p:nvGraphicFramePr>
        <p:xfrm>
          <a:off x="879700" y="2775858"/>
          <a:ext cx="10492465" cy="3653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9834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248;p18">
            <a:extLst>
              <a:ext uri="{FF2B5EF4-FFF2-40B4-BE49-F238E27FC236}">
                <a16:creationId xmlns:a16="http://schemas.microsoft.com/office/drawing/2014/main" id="{9992042A-210B-41F6-92F3-0892A6E8DD88}"/>
              </a:ext>
            </a:extLst>
          </p:cNvPr>
          <p:cNvGrpSpPr/>
          <p:nvPr/>
        </p:nvGrpSpPr>
        <p:grpSpPr>
          <a:xfrm>
            <a:off x="0" y="175211"/>
            <a:ext cx="3070371" cy="383718"/>
            <a:chOff x="1188008" y="4086009"/>
            <a:chExt cx="5191760" cy="432434"/>
          </a:xfrm>
        </p:grpSpPr>
        <p:sp>
          <p:nvSpPr>
            <p:cNvPr id="34" name="Google Shape;249;p18">
              <a:extLst>
                <a:ext uri="{FF2B5EF4-FFF2-40B4-BE49-F238E27FC236}">
                  <a16:creationId xmlns:a16="http://schemas.microsoft.com/office/drawing/2014/main" id="{712E89F0-C943-4AD0-AA81-CCACB8BB4453}"/>
                </a:ext>
              </a:extLst>
            </p:cNvPr>
            <p:cNvSpPr/>
            <p:nvPr/>
          </p:nvSpPr>
          <p:spPr>
            <a:xfrm>
              <a:off x="1188008" y="4086009"/>
              <a:ext cx="5191760" cy="432434"/>
            </a:xfrm>
            <a:custGeom>
              <a:avLst/>
              <a:gdLst/>
              <a:ahLst/>
              <a:cxnLst/>
              <a:rect l="l" t="t" r="r" b="b"/>
              <a:pathLst>
                <a:path w="5191760" h="432435" extrusionOk="0">
                  <a:moveTo>
                    <a:pt x="0" y="432003"/>
                  </a:moveTo>
                  <a:lnTo>
                    <a:pt x="5191188" y="432003"/>
                  </a:lnTo>
                  <a:lnTo>
                    <a:pt x="5191188" y="0"/>
                  </a:lnTo>
                  <a:lnTo>
                    <a:pt x="0" y="0"/>
                  </a:lnTo>
                  <a:lnTo>
                    <a:pt x="0" y="432003"/>
                  </a:lnTo>
                  <a:close/>
                </a:path>
              </a:pathLst>
            </a:custGeom>
            <a:solidFill>
              <a:srgbClr val="248BC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74"/>
            </a:p>
          </p:txBody>
        </p:sp>
        <p:sp>
          <p:nvSpPr>
            <p:cNvPr id="35" name="Google Shape;250;p18">
              <a:extLst>
                <a:ext uri="{FF2B5EF4-FFF2-40B4-BE49-F238E27FC236}">
                  <a16:creationId xmlns:a16="http://schemas.microsoft.com/office/drawing/2014/main" id="{31499B27-5B08-4740-89C9-99BED9A19520}"/>
                </a:ext>
              </a:extLst>
            </p:cNvPr>
            <p:cNvSpPr/>
            <p:nvPr/>
          </p:nvSpPr>
          <p:spPr>
            <a:xfrm>
              <a:off x="1188008" y="4518003"/>
              <a:ext cx="639445" cy="0"/>
            </a:xfrm>
            <a:custGeom>
              <a:avLst/>
              <a:gdLst/>
              <a:ahLst/>
              <a:cxnLst/>
              <a:rect l="l" t="t" r="r" b="b"/>
              <a:pathLst>
                <a:path w="639444" h="120000" extrusionOk="0">
                  <a:moveTo>
                    <a:pt x="0" y="0"/>
                  </a:moveTo>
                  <a:lnTo>
                    <a:pt x="638985" y="0"/>
                  </a:lnTo>
                </a:path>
              </a:pathLst>
            </a:custGeom>
            <a:noFill/>
            <a:ln w="38100" cap="flat" cmpd="sng">
              <a:solidFill>
                <a:srgbClr val="248B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74"/>
            </a:p>
          </p:txBody>
        </p:sp>
        <p:sp>
          <p:nvSpPr>
            <p:cNvPr id="36" name="Google Shape;251;p18">
              <a:extLst>
                <a:ext uri="{FF2B5EF4-FFF2-40B4-BE49-F238E27FC236}">
                  <a16:creationId xmlns:a16="http://schemas.microsoft.com/office/drawing/2014/main" id="{875BDC21-007E-41D7-862C-CC6640CF5D9C}"/>
                </a:ext>
              </a:extLst>
            </p:cNvPr>
            <p:cNvSpPr/>
            <p:nvPr/>
          </p:nvSpPr>
          <p:spPr>
            <a:xfrm>
              <a:off x="1827000" y="4518003"/>
              <a:ext cx="4552315" cy="0"/>
            </a:xfrm>
            <a:custGeom>
              <a:avLst/>
              <a:gdLst/>
              <a:ahLst/>
              <a:cxnLst/>
              <a:rect l="l" t="t" r="r" b="b"/>
              <a:pathLst>
                <a:path w="4552315" h="120000" extrusionOk="0">
                  <a:moveTo>
                    <a:pt x="0" y="0"/>
                  </a:moveTo>
                  <a:lnTo>
                    <a:pt x="4552200" y="0"/>
                  </a:lnTo>
                </a:path>
              </a:pathLst>
            </a:custGeom>
            <a:noFill/>
            <a:ln w="38100" cap="flat" cmpd="sng">
              <a:solidFill>
                <a:srgbClr val="248B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74"/>
            </a:p>
          </p:txBody>
        </p:sp>
      </p:grpSp>
      <p:sp>
        <p:nvSpPr>
          <p:cNvPr id="157" name="Google Shape;157;p5"/>
          <p:cNvSpPr/>
          <p:nvPr/>
        </p:nvSpPr>
        <p:spPr>
          <a:xfrm>
            <a:off x="643270" y="1439179"/>
            <a:ext cx="1870001" cy="435759"/>
          </a:xfrm>
          <a:prstGeom prst="roundRect">
            <a:avLst>
              <a:gd name="adj" fmla="val 505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500" b="1" i="0" u="none" strike="noStrike" cap="none" dirty="0">
                <a:solidFill>
                  <a:srgbClr val="248BCB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Мета програми</a:t>
            </a:r>
            <a:endParaRPr sz="1500" b="1" i="0" u="none" strike="noStrike" cap="none" dirty="0">
              <a:solidFill>
                <a:srgbClr val="248BCB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  <p:sp>
        <p:nvSpPr>
          <p:cNvPr id="158" name="Google Shape;158;p5"/>
          <p:cNvSpPr/>
          <p:nvPr/>
        </p:nvSpPr>
        <p:spPr>
          <a:xfrm>
            <a:off x="2642533" y="1082648"/>
            <a:ext cx="8713304" cy="1148823"/>
          </a:xfrm>
          <a:prstGeom prst="roundRect">
            <a:avLst>
              <a:gd name="adj" fmla="val 3621"/>
            </a:avLst>
          </a:prstGeom>
          <a:solidFill>
            <a:schemeClr val="lt1"/>
          </a:solidFill>
          <a:ln w="12700" cap="flat" cmpd="sng">
            <a:solidFill>
              <a:srgbClr val="26262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-UA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Програма спрямована на створення нових або </a:t>
            </a:r>
            <a:r>
              <a:rPr lang="uk-UA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розвиток існуючих переробних </a:t>
            </a:r>
            <a:r>
              <a:rPr lang="uk-UA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підприємств та </a:t>
            </a:r>
            <a:r>
              <a:rPr lang="uk-UA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створення нових робочих місць </a:t>
            </a:r>
            <a:r>
              <a:rPr lang="uk-UA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 рамках</a:t>
            </a:r>
            <a:r>
              <a:rPr lang="uk-UA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проекту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uk-UA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єРобота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endParaRPr sz="16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sym typeface="Arial"/>
            </a:endParaRPr>
          </a:p>
        </p:txBody>
      </p:sp>
      <p:sp>
        <p:nvSpPr>
          <p:cNvPr id="160" name="Google Shape;160;p5"/>
          <p:cNvSpPr/>
          <p:nvPr/>
        </p:nvSpPr>
        <p:spPr>
          <a:xfrm>
            <a:off x="0" y="569496"/>
            <a:ext cx="4830570" cy="338514"/>
          </a:xfrm>
          <a:custGeom>
            <a:avLst/>
            <a:gdLst/>
            <a:ahLst/>
            <a:cxnLst/>
            <a:rect l="l" t="t" r="r" b="b"/>
            <a:pathLst>
              <a:path w="8156575" h="865505" extrusionOk="0">
                <a:moveTo>
                  <a:pt x="8156511" y="0"/>
                </a:moveTo>
                <a:lnTo>
                  <a:pt x="0" y="0"/>
                </a:lnTo>
                <a:lnTo>
                  <a:pt x="0" y="865200"/>
                </a:lnTo>
                <a:lnTo>
                  <a:pt x="8156511" y="865200"/>
                </a:lnTo>
                <a:lnTo>
                  <a:pt x="8156511" y="0"/>
                </a:lnTo>
                <a:close/>
              </a:path>
            </a:pathLst>
          </a:custGeom>
          <a:solidFill>
            <a:srgbClr val="FFD41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0" y="136057"/>
            <a:ext cx="329687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700"/>
            </a:pPr>
            <a:r>
              <a:rPr lang="uk-UA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ПРОЕКТ «</a:t>
            </a:r>
            <a:r>
              <a:rPr lang="uk-UA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єРобота</a:t>
            </a:r>
            <a:r>
              <a:rPr lang="uk-UA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endParaRPr lang="uk-UA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sp>
        <p:nvSpPr>
          <p:cNvPr id="31" name="Google Shape;87;g1fdf8964e9c_0_16">
            <a:extLst>
              <a:ext uri="{FF2B5EF4-FFF2-40B4-BE49-F238E27FC236}">
                <a16:creationId xmlns:a16="http://schemas.microsoft.com/office/drawing/2014/main" id="{514EB978-0384-405F-8060-1A81B8694527}"/>
              </a:ext>
            </a:extLst>
          </p:cNvPr>
          <p:cNvSpPr txBox="1"/>
          <p:nvPr/>
        </p:nvSpPr>
        <p:spPr>
          <a:xfrm>
            <a:off x="11538" y="555006"/>
            <a:ext cx="4848165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ru-RU" sz="15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ГРАНТИ ДЛЯ ПЕРЕРОБНИХ ПІДПРИЄМСТВ</a:t>
            </a:r>
            <a:endParaRPr sz="1500" b="1" i="0" u="none" strike="noStrike" cap="none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5547345-022C-451F-9A4E-66AB3CEAE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0587" y="8302"/>
            <a:ext cx="1971413" cy="717536"/>
          </a:xfrm>
          <a:prstGeom prst="rect">
            <a:avLst/>
          </a:prstGeom>
        </p:spPr>
      </p:pic>
      <p:sp>
        <p:nvSpPr>
          <p:cNvPr id="38" name="Google Shape;157;p5">
            <a:extLst>
              <a:ext uri="{FF2B5EF4-FFF2-40B4-BE49-F238E27FC236}">
                <a16:creationId xmlns:a16="http://schemas.microsoft.com/office/drawing/2014/main" id="{159E5AD6-4072-4412-8687-670D02222E39}"/>
              </a:ext>
            </a:extLst>
          </p:cNvPr>
          <p:cNvSpPr/>
          <p:nvPr/>
        </p:nvSpPr>
        <p:spPr>
          <a:xfrm>
            <a:off x="643270" y="3023992"/>
            <a:ext cx="1870000" cy="472107"/>
          </a:xfrm>
          <a:prstGeom prst="roundRect">
            <a:avLst>
              <a:gd name="adj" fmla="val 505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500" b="1" dirty="0">
                <a:solidFill>
                  <a:srgbClr val="248BCB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Спосіб реалізації</a:t>
            </a:r>
            <a:endParaRPr sz="1500" b="1" i="0" u="none" strike="noStrike" cap="none" dirty="0">
              <a:solidFill>
                <a:srgbClr val="248BCB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  <p:sp>
        <p:nvSpPr>
          <p:cNvPr id="39" name="Google Shape;158;p5">
            <a:extLst>
              <a:ext uri="{FF2B5EF4-FFF2-40B4-BE49-F238E27FC236}">
                <a16:creationId xmlns:a16="http://schemas.microsoft.com/office/drawing/2014/main" id="{DD950F4F-7CC9-4636-8A89-B5A2B6E7A970}"/>
              </a:ext>
            </a:extLst>
          </p:cNvPr>
          <p:cNvSpPr/>
          <p:nvPr/>
        </p:nvSpPr>
        <p:spPr>
          <a:xfrm>
            <a:off x="2642533" y="2589044"/>
            <a:ext cx="8713304" cy="1525756"/>
          </a:xfrm>
          <a:prstGeom prst="roundRect">
            <a:avLst>
              <a:gd name="adj" fmla="val 3621"/>
            </a:avLst>
          </a:prstGeom>
          <a:solidFill>
            <a:schemeClr val="lt1"/>
          </a:solidFill>
          <a:ln w="12700" cap="flat" cmpd="sng">
            <a:solidFill>
              <a:srgbClr val="26262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Подання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заявки, до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якої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потрібно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додати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бізнес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-план,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фінансове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обґрунтування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бізнес-проєкту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Ааналіз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поданих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заявок та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вибір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переможців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Звітування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одержувача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гранту про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витрачання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виділених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коштів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і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досягнення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поставлених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цілей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sz="16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sym typeface="Arial"/>
            </a:endParaRPr>
          </a:p>
        </p:txBody>
      </p:sp>
      <p:sp>
        <p:nvSpPr>
          <p:cNvPr id="40" name="Google Shape;157;p5">
            <a:extLst>
              <a:ext uri="{FF2B5EF4-FFF2-40B4-BE49-F238E27FC236}">
                <a16:creationId xmlns:a16="http://schemas.microsoft.com/office/drawing/2014/main" id="{0838545B-83E9-4B3E-9B7E-6A1704CE9584}"/>
              </a:ext>
            </a:extLst>
          </p:cNvPr>
          <p:cNvSpPr/>
          <p:nvPr/>
        </p:nvSpPr>
        <p:spPr>
          <a:xfrm>
            <a:off x="684153" y="4687680"/>
            <a:ext cx="1870001" cy="543885"/>
          </a:xfrm>
          <a:prstGeom prst="roundRect">
            <a:avLst>
              <a:gd name="adj" fmla="val 505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500" b="1" dirty="0">
                <a:solidFill>
                  <a:srgbClr val="248BCB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Автоматизація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500" b="1" dirty="0">
                <a:solidFill>
                  <a:srgbClr val="248BCB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процесу</a:t>
            </a:r>
            <a:endParaRPr sz="1500" b="1" i="0" u="none" strike="noStrike" cap="none" dirty="0">
              <a:solidFill>
                <a:srgbClr val="248BCB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  <p:sp>
        <p:nvSpPr>
          <p:cNvPr id="41" name="Google Shape;158;p5">
            <a:extLst>
              <a:ext uri="{FF2B5EF4-FFF2-40B4-BE49-F238E27FC236}">
                <a16:creationId xmlns:a16="http://schemas.microsoft.com/office/drawing/2014/main" id="{2488A451-9656-4948-A27F-F8CF778CFE0A}"/>
              </a:ext>
            </a:extLst>
          </p:cNvPr>
          <p:cNvSpPr/>
          <p:nvPr/>
        </p:nvSpPr>
        <p:spPr>
          <a:xfrm>
            <a:off x="2642533" y="4288620"/>
            <a:ext cx="8713304" cy="1654979"/>
          </a:xfrm>
          <a:prstGeom prst="roundRect">
            <a:avLst>
              <a:gd name="adj" fmla="val 3621"/>
            </a:avLst>
          </a:prstGeom>
          <a:solidFill>
            <a:schemeClr val="lt1"/>
          </a:solidFill>
          <a:ln w="12700" cap="flat" cmpd="sng">
            <a:solidFill>
              <a:srgbClr val="26262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Зареєструватися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або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авторизуватися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в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кабінеті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громадянина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на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порталі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uk-UA" sz="1600" dirty="0">
                <a:latin typeface="Verdana" panose="020B0604030504040204" pitchFamily="34" charset="0"/>
                <a:ea typeface="Verdana" panose="020B0604030504040204" pitchFamily="34" charset="0"/>
              </a:rPr>
              <a:t>ДІЯ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за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допомогою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BankID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або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електронного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підпису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Заповнити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онлайн-заявку.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Прикріпити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бізнес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-план за формою.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Підписати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електронним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підписом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та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відправити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pic>
        <p:nvPicPr>
          <p:cNvPr id="10" name="Рисунок 9" descr="Интернет">
            <a:extLst>
              <a:ext uri="{FF2B5EF4-FFF2-40B4-BE49-F238E27FC236}">
                <a16:creationId xmlns:a16="http://schemas.microsoft.com/office/drawing/2014/main" id="{C652DD65-B320-4907-AF1A-016206FF88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781" y="4703417"/>
            <a:ext cx="512409" cy="512409"/>
          </a:xfrm>
          <a:prstGeom prst="rect">
            <a:avLst/>
          </a:prstGeom>
        </p:spPr>
      </p:pic>
      <p:pic>
        <p:nvPicPr>
          <p:cNvPr id="12" name="Рисунок 11" descr="Круг со стрелкой вправо">
            <a:extLst>
              <a:ext uri="{FF2B5EF4-FFF2-40B4-BE49-F238E27FC236}">
                <a16:creationId xmlns:a16="http://schemas.microsoft.com/office/drawing/2014/main" id="{83479C1F-439A-461E-BB78-690FA5710C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83366" y="1449634"/>
            <a:ext cx="479241" cy="479241"/>
          </a:xfrm>
          <a:prstGeom prst="rect">
            <a:avLst/>
          </a:prstGeom>
        </p:spPr>
      </p:pic>
      <p:pic>
        <p:nvPicPr>
          <p:cNvPr id="14" name="Рисунок 13" descr="Круговая стрелка">
            <a:extLst>
              <a:ext uri="{FF2B5EF4-FFF2-40B4-BE49-F238E27FC236}">
                <a16:creationId xmlns:a16="http://schemas.microsoft.com/office/drawing/2014/main" id="{E9689740-3BF7-47AF-867F-D4E6DDC024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352" y="2982412"/>
            <a:ext cx="555266" cy="555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156;p5">
            <a:extLst>
              <a:ext uri="{FF2B5EF4-FFF2-40B4-BE49-F238E27FC236}">
                <a16:creationId xmlns:a16="http://schemas.microsoft.com/office/drawing/2014/main" id="{BBB88BE0-6740-413C-A6AA-93DB4C62FA83}"/>
              </a:ext>
            </a:extLst>
          </p:cNvPr>
          <p:cNvSpPr/>
          <p:nvPr/>
        </p:nvSpPr>
        <p:spPr>
          <a:xfrm>
            <a:off x="4576049" y="1070630"/>
            <a:ext cx="3426859" cy="471884"/>
          </a:xfrm>
          <a:prstGeom prst="roundRect">
            <a:avLst>
              <a:gd name="adj" fmla="val 505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156;p5">
            <a:extLst>
              <a:ext uri="{FF2B5EF4-FFF2-40B4-BE49-F238E27FC236}">
                <a16:creationId xmlns:a16="http://schemas.microsoft.com/office/drawing/2014/main" id="{055D074F-FC13-4FB9-B6BA-DC2E0A6B53E9}"/>
              </a:ext>
            </a:extLst>
          </p:cNvPr>
          <p:cNvSpPr/>
          <p:nvPr/>
        </p:nvSpPr>
        <p:spPr>
          <a:xfrm>
            <a:off x="5302375" y="376436"/>
            <a:ext cx="1924251" cy="722782"/>
          </a:xfrm>
          <a:prstGeom prst="roundRect">
            <a:avLst>
              <a:gd name="adj" fmla="val 505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" name="Google Shape;248;p18">
            <a:extLst>
              <a:ext uri="{FF2B5EF4-FFF2-40B4-BE49-F238E27FC236}">
                <a16:creationId xmlns:a16="http://schemas.microsoft.com/office/drawing/2014/main" id="{9992042A-210B-41F6-92F3-0892A6E8DD88}"/>
              </a:ext>
            </a:extLst>
          </p:cNvPr>
          <p:cNvGrpSpPr/>
          <p:nvPr/>
        </p:nvGrpSpPr>
        <p:grpSpPr>
          <a:xfrm>
            <a:off x="0" y="175211"/>
            <a:ext cx="3070371" cy="383718"/>
            <a:chOff x="1188008" y="4086009"/>
            <a:chExt cx="5191760" cy="432434"/>
          </a:xfrm>
        </p:grpSpPr>
        <p:sp>
          <p:nvSpPr>
            <p:cNvPr id="34" name="Google Shape;249;p18">
              <a:extLst>
                <a:ext uri="{FF2B5EF4-FFF2-40B4-BE49-F238E27FC236}">
                  <a16:creationId xmlns:a16="http://schemas.microsoft.com/office/drawing/2014/main" id="{712E89F0-C943-4AD0-AA81-CCACB8BB4453}"/>
                </a:ext>
              </a:extLst>
            </p:cNvPr>
            <p:cNvSpPr/>
            <p:nvPr/>
          </p:nvSpPr>
          <p:spPr>
            <a:xfrm>
              <a:off x="1188008" y="4086009"/>
              <a:ext cx="5191760" cy="432434"/>
            </a:xfrm>
            <a:custGeom>
              <a:avLst/>
              <a:gdLst/>
              <a:ahLst/>
              <a:cxnLst/>
              <a:rect l="l" t="t" r="r" b="b"/>
              <a:pathLst>
                <a:path w="5191760" h="432435" extrusionOk="0">
                  <a:moveTo>
                    <a:pt x="0" y="432003"/>
                  </a:moveTo>
                  <a:lnTo>
                    <a:pt x="5191188" y="432003"/>
                  </a:lnTo>
                  <a:lnTo>
                    <a:pt x="5191188" y="0"/>
                  </a:lnTo>
                  <a:lnTo>
                    <a:pt x="0" y="0"/>
                  </a:lnTo>
                  <a:lnTo>
                    <a:pt x="0" y="432003"/>
                  </a:lnTo>
                  <a:close/>
                </a:path>
              </a:pathLst>
            </a:custGeom>
            <a:solidFill>
              <a:srgbClr val="248BC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74"/>
            </a:p>
          </p:txBody>
        </p:sp>
        <p:sp>
          <p:nvSpPr>
            <p:cNvPr id="35" name="Google Shape;250;p18">
              <a:extLst>
                <a:ext uri="{FF2B5EF4-FFF2-40B4-BE49-F238E27FC236}">
                  <a16:creationId xmlns:a16="http://schemas.microsoft.com/office/drawing/2014/main" id="{31499B27-5B08-4740-89C9-99BED9A19520}"/>
                </a:ext>
              </a:extLst>
            </p:cNvPr>
            <p:cNvSpPr/>
            <p:nvPr/>
          </p:nvSpPr>
          <p:spPr>
            <a:xfrm>
              <a:off x="1188008" y="4518003"/>
              <a:ext cx="639445" cy="0"/>
            </a:xfrm>
            <a:custGeom>
              <a:avLst/>
              <a:gdLst/>
              <a:ahLst/>
              <a:cxnLst/>
              <a:rect l="l" t="t" r="r" b="b"/>
              <a:pathLst>
                <a:path w="639444" h="120000" extrusionOk="0">
                  <a:moveTo>
                    <a:pt x="0" y="0"/>
                  </a:moveTo>
                  <a:lnTo>
                    <a:pt x="638985" y="0"/>
                  </a:lnTo>
                </a:path>
              </a:pathLst>
            </a:custGeom>
            <a:noFill/>
            <a:ln w="38100" cap="flat" cmpd="sng">
              <a:solidFill>
                <a:srgbClr val="248B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74"/>
            </a:p>
          </p:txBody>
        </p:sp>
        <p:sp>
          <p:nvSpPr>
            <p:cNvPr id="36" name="Google Shape;251;p18">
              <a:extLst>
                <a:ext uri="{FF2B5EF4-FFF2-40B4-BE49-F238E27FC236}">
                  <a16:creationId xmlns:a16="http://schemas.microsoft.com/office/drawing/2014/main" id="{875BDC21-007E-41D7-862C-CC6640CF5D9C}"/>
                </a:ext>
              </a:extLst>
            </p:cNvPr>
            <p:cNvSpPr/>
            <p:nvPr/>
          </p:nvSpPr>
          <p:spPr>
            <a:xfrm>
              <a:off x="1827000" y="4518003"/>
              <a:ext cx="4552315" cy="0"/>
            </a:xfrm>
            <a:custGeom>
              <a:avLst/>
              <a:gdLst/>
              <a:ahLst/>
              <a:cxnLst/>
              <a:rect l="l" t="t" r="r" b="b"/>
              <a:pathLst>
                <a:path w="4552315" h="120000" extrusionOk="0">
                  <a:moveTo>
                    <a:pt x="0" y="0"/>
                  </a:moveTo>
                  <a:lnTo>
                    <a:pt x="4552200" y="0"/>
                  </a:lnTo>
                </a:path>
              </a:pathLst>
            </a:custGeom>
            <a:noFill/>
            <a:ln w="38100" cap="flat" cmpd="sng">
              <a:solidFill>
                <a:srgbClr val="248B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74"/>
            </a:p>
          </p:txBody>
        </p:sp>
      </p:grpSp>
      <p:sp>
        <p:nvSpPr>
          <p:cNvPr id="160" name="Google Shape;160;p5"/>
          <p:cNvSpPr/>
          <p:nvPr/>
        </p:nvSpPr>
        <p:spPr>
          <a:xfrm>
            <a:off x="0" y="569496"/>
            <a:ext cx="4830570" cy="338514"/>
          </a:xfrm>
          <a:custGeom>
            <a:avLst/>
            <a:gdLst/>
            <a:ahLst/>
            <a:cxnLst/>
            <a:rect l="l" t="t" r="r" b="b"/>
            <a:pathLst>
              <a:path w="8156575" h="865505" extrusionOk="0">
                <a:moveTo>
                  <a:pt x="8156511" y="0"/>
                </a:moveTo>
                <a:lnTo>
                  <a:pt x="0" y="0"/>
                </a:lnTo>
                <a:lnTo>
                  <a:pt x="0" y="865200"/>
                </a:lnTo>
                <a:lnTo>
                  <a:pt x="8156511" y="865200"/>
                </a:lnTo>
                <a:lnTo>
                  <a:pt x="8156511" y="0"/>
                </a:lnTo>
                <a:close/>
              </a:path>
            </a:pathLst>
          </a:custGeom>
          <a:solidFill>
            <a:srgbClr val="FFD41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0" y="136057"/>
            <a:ext cx="329687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700"/>
            </a:pPr>
            <a:r>
              <a:rPr lang="uk-UA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ПРОЕКТ «</a:t>
            </a:r>
            <a:r>
              <a:rPr lang="uk-UA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єРобота</a:t>
            </a:r>
            <a:r>
              <a:rPr lang="uk-UA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endParaRPr lang="uk-UA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sp>
        <p:nvSpPr>
          <p:cNvPr id="31" name="Google Shape;87;g1fdf8964e9c_0_16">
            <a:extLst>
              <a:ext uri="{FF2B5EF4-FFF2-40B4-BE49-F238E27FC236}">
                <a16:creationId xmlns:a16="http://schemas.microsoft.com/office/drawing/2014/main" id="{514EB978-0384-405F-8060-1A81B8694527}"/>
              </a:ext>
            </a:extLst>
          </p:cNvPr>
          <p:cNvSpPr txBox="1"/>
          <p:nvPr/>
        </p:nvSpPr>
        <p:spPr>
          <a:xfrm>
            <a:off x="11538" y="555006"/>
            <a:ext cx="4848165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ru-RU" sz="15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ГРАНТИ ДЛЯ ПЕРЕРОБНИХ ПІДПРИЄМСТВ</a:t>
            </a:r>
            <a:endParaRPr sz="1500" b="1" i="0" u="none" strike="noStrike" cap="none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5547345-022C-451F-9A4E-66AB3CEAE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1955" y="109688"/>
            <a:ext cx="1971413" cy="71753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04992F8-F346-435B-BE56-A1BA2436BA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337" y="413432"/>
            <a:ext cx="625368" cy="62536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5C68F7D-B55A-4903-8494-24AB3B8A0C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448" y="4327336"/>
            <a:ext cx="724884" cy="72488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274162B-6A9F-4CC1-8DD1-1501297AFC7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636" y="4354338"/>
            <a:ext cx="1102102" cy="55105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9E64730-8875-4816-B292-1D0219CE1A2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660" y="4354338"/>
            <a:ext cx="624692" cy="627396"/>
          </a:xfrm>
          <a:prstGeom prst="rect">
            <a:avLst/>
          </a:prstGeom>
        </p:spPr>
      </p:pic>
      <p:cxnSp>
        <p:nvCxnSpPr>
          <p:cNvPr id="26" name="Прямая со стрелкой 63">
            <a:extLst>
              <a:ext uri="{FF2B5EF4-FFF2-40B4-BE49-F238E27FC236}">
                <a16:creationId xmlns:a16="http://schemas.microsoft.com/office/drawing/2014/main" id="{E989E95A-8817-4361-81C2-88BCB5412CC5}"/>
              </a:ext>
            </a:extLst>
          </p:cNvPr>
          <p:cNvCxnSpPr>
            <a:cxnSpLocks/>
          </p:cNvCxnSpPr>
          <p:nvPr/>
        </p:nvCxnSpPr>
        <p:spPr>
          <a:xfrm flipH="1">
            <a:off x="1978005" y="4453109"/>
            <a:ext cx="40294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64">
            <a:extLst>
              <a:ext uri="{FF2B5EF4-FFF2-40B4-BE49-F238E27FC236}">
                <a16:creationId xmlns:a16="http://schemas.microsoft.com/office/drawing/2014/main" id="{E9273634-7C27-47FC-974C-71DA664CC909}"/>
              </a:ext>
            </a:extLst>
          </p:cNvPr>
          <p:cNvCxnSpPr>
            <a:cxnSpLocks/>
          </p:cNvCxnSpPr>
          <p:nvPr/>
        </p:nvCxnSpPr>
        <p:spPr>
          <a:xfrm>
            <a:off x="2050765" y="4573377"/>
            <a:ext cx="396272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65">
            <a:extLst>
              <a:ext uri="{FF2B5EF4-FFF2-40B4-BE49-F238E27FC236}">
                <a16:creationId xmlns:a16="http://schemas.microsoft.com/office/drawing/2014/main" id="{3D71F820-0CA4-4FD2-A1F6-52AEE4D5E335}"/>
              </a:ext>
            </a:extLst>
          </p:cNvPr>
          <p:cNvCxnSpPr>
            <a:cxnSpLocks/>
          </p:cNvCxnSpPr>
          <p:nvPr/>
        </p:nvCxnSpPr>
        <p:spPr>
          <a:xfrm flipH="1" flipV="1">
            <a:off x="7300244" y="4543336"/>
            <a:ext cx="2694614" cy="1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Скругленный прямоугольник 66">
            <a:extLst>
              <a:ext uri="{FF2B5EF4-FFF2-40B4-BE49-F238E27FC236}">
                <a16:creationId xmlns:a16="http://schemas.microsoft.com/office/drawing/2014/main" id="{1BFF1AA8-6F96-4E34-BD19-3B53557DF2E4}"/>
              </a:ext>
            </a:extLst>
          </p:cNvPr>
          <p:cNvSpPr/>
          <p:nvPr/>
        </p:nvSpPr>
        <p:spPr>
          <a:xfrm>
            <a:off x="4642217" y="1118957"/>
            <a:ext cx="3246839" cy="319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Автоматизація процесу 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Прямоугольник 49">
            <a:extLst>
              <a:ext uri="{FF2B5EF4-FFF2-40B4-BE49-F238E27FC236}">
                <a16:creationId xmlns:a16="http://schemas.microsoft.com/office/drawing/2014/main" id="{74C222D2-3690-4D0A-B490-425CBA0F92F4}"/>
              </a:ext>
            </a:extLst>
          </p:cNvPr>
          <p:cNvSpPr/>
          <p:nvPr/>
        </p:nvSpPr>
        <p:spPr>
          <a:xfrm>
            <a:off x="292462" y="3377017"/>
            <a:ext cx="53546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uk-UA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Мінекономіки</a:t>
            </a:r>
            <a:r>
              <a:rPr lang="uk-UA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повідомляє про рішення </a:t>
            </a:r>
            <a:r>
              <a:rPr lang="uk-UA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Банк</a:t>
            </a:r>
            <a:r>
              <a:rPr lang="uk-UA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uk-UA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Банк </a:t>
            </a:r>
            <a:r>
              <a:rPr lang="uk-UA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повідомляє про рішення </a:t>
            </a:r>
            <a:r>
              <a:rPr lang="uk-UA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отримувача</a:t>
            </a:r>
            <a:r>
              <a:rPr lang="uk-UA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50">
            <a:extLst>
              <a:ext uri="{FF2B5EF4-FFF2-40B4-BE49-F238E27FC236}">
                <a16:creationId xmlns:a16="http://schemas.microsoft.com/office/drawing/2014/main" id="{8D7BAB1B-8385-44D0-8A18-EE9D4C3AB9D4}"/>
              </a:ext>
            </a:extLst>
          </p:cNvPr>
          <p:cNvSpPr/>
          <p:nvPr/>
        </p:nvSpPr>
        <p:spPr>
          <a:xfrm>
            <a:off x="9709404" y="3058169"/>
            <a:ext cx="2162656" cy="913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Рішення про надання гранту </a:t>
            </a:r>
            <a:r>
              <a:rPr lang="uk-UA" sz="1600" b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 15 діб</a:t>
            </a:r>
            <a:endParaRPr lang="ru-RU" sz="1600" b="1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EDEAD800-DB59-4260-852E-951D95DFA89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713" y="2034083"/>
            <a:ext cx="745497" cy="372748"/>
          </a:xfrm>
          <a:prstGeom prst="rect">
            <a:avLst/>
          </a:prstGeom>
        </p:spPr>
      </p:pic>
      <p:sp>
        <p:nvSpPr>
          <p:cNvPr id="53" name="Прямоугольник 41">
            <a:extLst>
              <a:ext uri="{FF2B5EF4-FFF2-40B4-BE49-F238E27FC236}">
                <a16:creationId xmlns:a16="http://schemas.microsoft.com/office/drawing/2014/main" id="{075AEC9A-EE1C-4034-AED9-9A45A4DBD9D5}"/>
              </a:ext>
            </a:extLst>
          </p:cNvPr>
          <p:cNvSpPr/>
          <p:nvPr/>
        </p:nvSpPr>
        <p:spPr>
          <a:xfrm>
            <a:off x="518660" y="1869800"/>
            <a:ext cx="45651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особисто через 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web-</a:t>
            </a:r>
            <a:r>
              <a:rPr lang="uk-UA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портал Дія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84E83B-7426-406D-B1FD-E240580452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0648" y="414124"/>
            <a:ext cx="687131" cy="627380"/>
          </a:xfrm>
          <a:prstGeom prst="rect">
            <a:avLst/>
          </a:prstGeom>
        </p:spPr>
      </p:pic>
      <p:cxnSp>
        <p:nvCxnSpPr>
          <p:cNvPr id="65" name="Прямая со стрелкой 61">
            <a:extLst>
              <a:ext uri="{FF2B5EF4-FFF2-40B4-BE49-F238E27FC236}">
                <a16:creationId xmlns:a16="http://schemas.microsoft.com/office/drawing/2014/main" id="{94679EE8-3157-48A6-80CE-4675BA4D7F22}"/>
              </a:ext>
            </a:extLst>
          </p:cNvPr>
          <p:cNvCxnSpPr>
            <a:cxnSpLocks/>
          </p:cNvCxnSpPr>
          <p:nvPr/>
        </p:nvCxnSpPr>
        <p:spPr>
          <a:xfrm flipH="1" flipV="1">
            <a:off x="2210645" y="1656331"/>
            <a:ext cx="7659816" cy="7773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 стрелкой 60">
            <a:extLst>
              <a:ext uri="{FF2B5EF4-FFF2-40B4-BE49-F238E27FC236}">
                <a16:creationId xmlns:a16="http://schemas.microsoft.com/office/drawing/2014/main" id="{4524C98C-1561-46E4-91CC-D176B379764E}"/>
              </a:ext>
            </a:extLst>
          </p:cNvPr>
          <p:cNvCxnSpPr>
            <a:cxnSpLocks/>
          </p:cNvCxnSpPr>
          <p:nvPr/>
        </p:nvCxnSpPr>
        <p:spPr>
          <a:xfrm>
            <a:off x="9870461" y="1680713"/>
            <a:ext cx="4652" cy="36577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14FFCB6B-F382-411A-A562-512536C9DC6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384" y="1341614"/>
            <a:ext cx="430138" cy="432000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3D34F145-617D-4A7C-A072-956AD4D76B3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52" y="1345684"/>
            <a:ext cx="430138" cy="432000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A009E6C1-B4F7-4B64-A982-9701204AED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62" y="1373517"/>
            <a:ext cx="375164" cy="375164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63223711-9A67-46ED-940E-DC5C8CC28A5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19" y="2967403"/>
            <a:ext cx="652929" cy="326464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A4B2B790-9072-43A7-8C8B-2CE96BA3B87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22" y="2891742"/>
            <a:ext cx="430138" cy="432000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1155FBA5-6C32-4EBC-AAE4-DCE98E123A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93075" y="2939114"/>
            <a:ext cx="824381" cy="752695"/>
          </a:xfrm>
          <a:prstGeom prst="rect">
            <a:avLst/>
          </a:prstGeom>
        </p:spPr>
      </p:pic>
      <p:cxnSp>
        <p:nvCxnSpPr>
          <p:cNvPr id="84" name="Прямая со стрелкой 60">
            <a:extLst>
              <a:ext uri="{FF2B5EF4-FFF2-40B4-BE49-F238E27FC236}">
                <a16:creationId xmlns:a16="http://schemas.microsoft.com/office/drawing/2014/main" id="{A71DACDB-CA3E-4D8D-B7BD-5B29883377EB}"/>
              </a:ext>
            </a:extLst>
          </p:cNvPr>
          <p:cNvCxnSpPr>
            <a:cxnSpLocks/>
          </p:cNvCxnSpPr>
          <p:nvPr/>
        </p:nvCxnSpPr>
        <p:spPr>
          <a:xfrm flipH="1">
            <a:off x="9606601" y="2465583"/>
            <a:ext cx="1" cy="316406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7" name="Прямая со стрелкой 61">
            <a:extLst>
              <a:ext uri="{FF2B5EF4-FFF2-40B4-BE49-F238E27FC236}">
                <a16:creationId xmlns:a16="http://schemas.microsoft.com/office/drawing/2014/main" id="{85B50898-C48F-4C27-8CF8-024EA790738E}"/>
              </a:ext>
            </a:extLst>
          </p:cNvPr>
          <p:cNvCxnSpPr>
            <a:cxnSpLocks/>
          </p:cNvCxnSpPr>
          <p:nvPr/>
        </p:nvCxnSpPr>
        <p:spPr>
          <a:xfrm flipH="1" flipV="1">
            <a:off x="2050765" y="3103929"/>
            <a:ext cx="6742310" cy="3813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90">
            <a:extLst>
              <a:ext uri="{FF2B5EF4-FFF2-40B4-BE49-F238E27FC236}">
                <a16:creationId xmlns:a16="http://schemas.microsoft.com/office/drawing/2014/main" id="{02A51ACE-115E-4B93-9C16-1734FF059334}"/>
              </a:ext>
            </a:extLst>
          </p:cNvPr>
          <p:cNvCxnSpPr>
            <a:cxnSpLocks/>
          </p:cNvCxnSpPr>
          <p:nvPr/>
        </p:nvCxnSpPr>
        <p:spPr>
          <a:xfrm>
            <a:off x="468512" y="4185169"/>
            <a:ext cx="11494065" cy="1861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2" name="Прямоугольник 52">
            <a:extLst>
              <a:ext uri="{FF2B5EF4-FFF2-40B4-BE49-F238E27FC236}">
                <a16:creationId xmlns:a16="http://schemas.microsoft.com/office/drawing/2014/main" id="{8C8D611C-52E5-41A6-B4C8-E87509AE55F0}"/>
              </a:ext>
            </a:extLst>
          </p:cNvPr>
          <p:cNvSpPr/>
          <p:nvPr/>
        </p:nvSpPr>
        <p:spPr>
          <a:xfrm>
            <a:off x="15593" y="5070415"/>
            <a:ext cx="8302172" cy="1674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uk-UA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Отримувач відкриває рахунок в </a:t>
            </a:r>
            <a:r>
              <a:rPr lang="uk-UA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банку</a:t>
            </a:r>
            <a:r>
              <a:rPr lang="en-US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</a:t>
            </a:r>
            <a:r>
              <a:rPr lang="uk-UA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uk-UA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вносить </a:t>
            </a:r>
            <a:r>
              <a:rPr lang="uk-UA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власну частку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uk-UA" b="1" dirty="0" smtClean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30</a:t>
            </a:r>
            <a:r>
              <a:rPr lang="uk-UA" b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% або 50% суми </a:t>
            </a:r>
            <a:r>
              <a:rPr lang="uk-UA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необхідної для перерахування</a:t>
            </a:r>
          </a:p>
          <a:p>
            <a:r>
              <a:rPr lang="uk-UA" b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</a:t>
            </a:r>
            <a:r>
              <a:rPr lang="uk-UA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(на протязі 10 робочих днів з дня погодження)</a:t>
            </a:r>
            <a:endParaRPr lang="ru-RU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3. Оплата витрат, </a:t>
            </a:r>
            <a:r>
              <a:rPr lang="uk-UA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пов</a:t>
            </a:r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’</a:t>
            </a:r>
            <a:r>
              <a:rPr lang="uk-UA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язаних</a:t>
            </a:r>
            <a:r>
              <a:rPr lang="uk-UA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з реалізацією проекту, </a:t>
            </a:r>
            <a:r>
              <a:rPr lang="uk-UA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проводиться уповноваженим банком на підставі рахунків-фактур та договору</a:t>
            </a:r>
            <a:endParaRPr 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6" name="Прямоугольник 51">
            <a:extLst>
              <a:ext uri="{FF2B5EF4-FFF2-40B4-BE49-F238E27FC236}">
                <a16:creationId xmlns:a16="http://schemas.microsoft.com/office/drawing/2014/main" id="{A8EE4361-9421-466E-B224-09A2E70E45D0}"/>
              </a:ext>
            </a:extLst>
          </p:cNvPr>
          <p:cNvSpPr/>
          <p:nvPr/>
        </p:nvSpPr>
        <p:spPr>
          <a:xfrm>
            <a:off x="9088423" y="5211633"/>
            <a:ext cx="26530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Держава перераховує </a:t>
            </a:r>
            <a:r>
              <a:rPr lang="uk-UA" b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 70% або 50% суми </a:t>
            </a:r>
            <a:r>
              <a:rPr lang="uk-UA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розміру гранту</a:t>
            </a:r>
            <a:endParaRPr 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DEAD800-DB59-4260-852E-951D95DFA89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075" y="2034082"/>
            <a:ext cx="1465633" cy="528565"/>
          </a:xfrm>
          <a:prstGeom prst="rect">
            <a:avLst/>
          </a:prstGeom>
        </p:spPr>
      </p:pic>
      <p:sp>
        <p:nvSpPr>
          <p:cNvPr id="46" name="Прямоугольник 15">
            <a:extLst>
              <a:ext uri="{FF2B5EF4-FFF2-40B4-BE49-F238E27FC236}">
                <a16:creationId xmlns:a16="http://schemas.microsoft.com/office/drawing/2014/main" id="{926BB1B7-07F1-4F40-9D46-B727BFC44F27}"/>
              </a:ext>
            </a:extLst>
          </p:cNvPr>
          <p:cNvSpPr/>
          <p:nvPr/>
        </p:nvSpPr>
        <p:spPr>
          <a:xfrm>
            <a:off x="518660" y="2210814"/>
            <a:ext cx="408418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800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1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Заява</a:t>
            </a:r>
          </a:p>
          <a:p>
            <a:pPr indent="-1800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uk-UA" sz="1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Бізнес-план</a:t>
            </a:r>
            <a:endParaRPr lang="ru-RU" sz="1600" i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Прямая со стрелкой 61">
            <a:extLst>
              <a:ext uri="{FF2B5EF4-FFF2-40B4-BE49-F238E27FC236}">
                <a16:creationId xmlns:a16="http://schemas.microsoft.com/office/drawing/2014/main" id="{94679EE8-3157-48A6-80CE-4675BA4D7F22}"/>
              </a:ext>
            </a:extLst>
          </p:cNvPr>
          <p:cNvCxnSpPr>
            <a:cxnSpLocks/>
          </p:cNvCxnSpPr>
          <p:nvPr/>
        </p:nvCxnSpPr>
        <p:spPr>
          <a:xfrm flipH="1" flipV="1">
            <a:off x="2226143" y="1656331"/>
            <a:ext cx="7659816" cy="7773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 стрелкой 60">
            <a:extLst>
              <a:ext uri="{FF2B5EF4-FFF2-40B4-BE49-F238E27FC236}">
                <a16:creationId xmlns:a16="http://schemas.microsoft.com/office/drawing/2014/main" id="{4524C98C-1561-46E4-91CC-D176B379764E}"/>
              </a:ext>
            </a:extLst>
          </p:cNvPr>
          <p:cNvCxnSpPr>
            <a:cxnSpLocks/>
          </p:cNvCxnSpPr>
          <p:nvPr/>
        </p:nvCxnSpPr>
        <p:spPr>
          <a:xfrm>
            <a:off x="9885959" y="1680713"/>
            <a:ext cx="4652" cy="36577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14FFCB6B-F382-411A-A562-512536C9DC6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882" y="1341614"/>
            <a:ext cx="430138" cy="4320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3D34F145-617D-4A7C-A072-956AD4D76B3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50" y="1345684"/>
            <a:ext cx="430138" cy="4320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A009E6C1-B4F7-4B64-A982-9701204AED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60" y="1373517"/>
            <a:ext cx="375164" cy="375164"/>
          </a:xfrm>
          <a:prstGeom prst="rect">
            <a:avLst/>
          </a:prstGeom>
        </p:spPr>
      </p:pic>
      <p:sp>
        <p:nvSpPr>
          <p:cNvPr id="55" name="Прямоугольник 48">
            <a:extLst>
              <a:ext uri="{FF2B5EF4-FFF2-40B4-BE49-F238E27FC236}">
                <a16:creationId xmlns:a16="http://schemas.microsoft.com/office/drawing/2014/main" id="{C5CC1914-7151-44B3-990C-F127D939E0E7}"/>
              </a:ext>
            </a:extLst>
          </p:cNvPr>
          <p:cNvSpPr/>
          <p:nvPr/>
        </p:nvSpPr>
        <p:spPr>
          <a:xfrm>
            <a:off x="10304834" y="1837905"/>
            <a:ext cx="1863998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uk-UA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Перевірка заяви </a:t>
            </a:r>
            <a:br>
              <a:rPr lang="uk-UA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uk-UA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Банком </a:t>
            </a:r>
            <a:endParaRPr 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600" b="1" dirty="0" smtClean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 </a:t>
            </a:r>
            <a:r>
              <a:rPr lang="uk-UA" sz="1600" b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 діб</a:t>
            </a:r>
            <a:endParaRPr lang="ru-RU" sz="1600" b="1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56" name="Прямая со стрелкой 60">
            <a:extLst>
              <a:ext uri="{FF2B5EF4-FFF2-40B4-BE49-F238E27FC236}">
                <a16:creationId xmlns:a16="http://schemas.microsoft.com/office/drawing/2014/main" id="{A71DACDB-CA3E-4D8D-B7BD-5B29883377EB}"/>
              </a:ext>
            </a:extLst>
          </p:cNvPr>
          <p:cNvCxnSpPr>
            <a:cxnSpLocks/>
          </p:cNvCxnSpPr>
          <p:nvPr/>
        </p:nvCxnSpPr>
        <p:spPr>
          <a:xfrm flipH="1">
            <a:off x="9622099" y="2465583"/>
            <a:ext cx="1" cy="316406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18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248;p18">
            <a:extLst>
              <a:ext uri="{FF2B5EF4-FFF2-40B4-BE49-F238E27FC236}">
                <a16:creationId xmlns:a16="http://schemas.microsoft.com/office/drawing/2014/main" id="{9992042A-210B-41F6-92F3-0892A6E8DD88}"/>
              </a:ext>
            </a:extLst>
          </p:cNvPr>
          <p:cNvGrpSpPr/>
          <p:nvPr/>
        </p:nvGrpSpPr>
        <p:grpSpPr>
          <a:xfrm>
            <a:off x="1" y="580844"/>
            <a:ext cx="4975192" cy="258027"/>
            <a:chOff x="1188008" y="4086009"/>
            <a:chExt cx="5191760" cy="432434"/>
          </a:xfrm>
        </p:grpSpPr>
        <p:sp>
          <p:nvSpPr>
            <p:cNvPr id="34" name="Google Shape;249;p18">
              <a:extLst>
                <a:ext uri="{FF2B5EF4-FFF2-40B4-BE49-F238E27FC236}">
                  <a16:creationId xmlns:a16="http://schemas.microsoft.com/office/drawing/2014/main" id="{712E89F0-C943-4AD0-AA81-CCACB8BB4453}"/>
                </a:ext>
              </a:extLst>
            </p:cNvPr>
            <p:cNvSpPr/>
            <p:nvPr/>
          </p:nvSpPr>
          <p:spPr>
            <a:xfrm>
              <a:off x="1188008" y="4086009"/>
              <a:ext cx="5191760" cy="432434"/>
            </a:xfrm>
            <a:custGeom>
              <a:avLst/>
              <a:gdLst/>
              <a:ahLst/>
              <a:cxnLst/>
              <a:rect l="l" t="t" r="r" b="b"/>
              <a:pathLst>
                <a:path w="5191760" h="432435" extrusionOk="0">
                  <a:moveTo>
                    <a:pt x="0" y="432003"/>
                  </a:moveTo>
                  <a:lnTo>
                    <a:pt x="5191188" y="432003"/>
                  </a:lnTo>
                  <a:lnTo>
                    <a:pt x="5191188" y="0"/>
                  </a:lnTo>
                  <a:lnTo>
                    <a:pt x="0" y="0"/>
                  </a:lnTo>
                  <a:lnTo>
                    <a:pt x="0" y="432003"/>
                  </a:lnTo>
                  <a:close/>
                </a:path>
              </a:pathLst>
            </a:custGeom>
            <a:solidFill>
              <a:srgbClr val="248BC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74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Google Shape;250;p18">
              <a:extLst>
                <a:ext uri="{FF2B5EF4-FFF2-40B4-BE49-F238E27FC236}">
                  <a16:creationId xmlns:a16="http://schemas.microsoft.com/office/drawing/2014/main" id="{31499B27-5B08-4740-89C9-99BED9A19520}"/>
                </a:ext>
              </a:extLst>
            </p:cNvPr>
            <p:cNvSpPr/>
            <p:nvPr/>
          </p:nvSpPr>
          <p:spPr>
            <a:xfrm>
              <a:off x="1188008" y="4518003"/>
              <a:ext cx="639445" cy="0"/>
            </a:xfrm>
            <a:custGeom>
              <a:avLst/>
              <a:gdLst/>
              <a:ahLst/>
              <a:cxnLst/>
              <a:rect l="l" t="t" r="r" b="b"/>
              <a:pathLst>
                <a:path w="639444" h="120000" extrusionOk="0">
                  <a:moveTo>
                    <a:pt x="0" y="0"/>
                  </a:moveTo>
                  <a:lnTo>
                    <a:pt x="638985" y="0"/>
                  </a:lnTo>
                </a:path>
              </a:pathLst>
            </a:custGeom>
            <a:noFill/>
            <a:ln w="38100" cap="flat" cmpd="sng">
              <a:solidFill>
                <a:srgbClr val="248B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74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Google Shape;251;p18">
              <a:extLst>
                <a:ext uri="{FF2B5EF4-FFF2-40B4-BE49-F238E27FC236}">
                  <a16:creationId xmlns:a16="http://schemas.microsoft.com/office/drawing/2014/main" id="{875BDC21-007E-41D7-862C-CC6640CF5D9C}"/>
                </a:ext>
              </a:extLst>
            </p:cNvPr>
            <p:cNvSpPr/>
            <p:nvPr/>
          </p:nvSpPr>
          <p:spPr>
            <a:xfrm>
              <a:off x="1827000" y="4518003"/>
              <a:ext cx="4552315" cy="0"/>
            </a:xfrm>
            <a:custGeom>
              <a:avLst/>
              <a:gdLst/>
              <a:ahLst/>
              <a:cxnLst/>
              <a:rect l="l" t="t" r="r" b="b"/>
              <a:pathLst>
                <a:path w="4552315" h="120000" extrusionOk="0">
                  <a:moveTo>
                    <a:pt x="0" y="0"/>
                  </a:moveTo>
                  <a:lnTo>
                    <a:pt x="4552200" y="0"/>
                  </a:lnTo>
                </a:path>
              </a:pathLst>
            </a:custGeom>
            <a:noFill/>
            <a:ln w="38100" cap="flat" cmpd="sng">
              <a:solidFill>
                <a:srgbClr val="248B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74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7" name="Google Shape;157;p5"/>
          <p:cNvSpPr/>
          <p:nvPr/>
        </p:nvSpPr>
        <p:spPr>
          <a:xfrm>
            <a:off x="366270" y="1863544"/>
            <a:ext cx="2609286" cy="598869"/>
          </a:xfrm>
          <a:prstGeom prst="roundRect">
            <a:avLst>
              <a:gd name="adj" fmla="val 505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uk-UA" sz="10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uk-UA" sz="10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Calibri"/>
              </a:rPr>
              <a:t>З початку програми загальна кількість поданих заяв </a:t>
            </a:r>
            <a:endParaRPr lang="uk-UA" b="1" i="0" u="none" strike="noStrike" cap="none" dirty="0">
              <a:solidFill>
                <a:srgbClr val="0066FF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uk-UA" sz="10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Calibri"/>
              </a:rPr>
              <a:t> </a:t>
            </a:r>
            <a:endParaRPr sz="10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60" name="Google Shape;160;p5"/>
          <p:cNvSpPr/>
          <p:nvPr/>
        </p:nvSpPr>
        <p:spPr>
          <a:xfrm>
            <a:off x="0" y="242068"/>
            <a:ext cx="3020037" cy="338514"/>
          </a:xfrm>
          <a:custGeom>
            <a:avLst/>
            <a:gdLst/>
            <a:ahLst/>
            <a:cxnLst/>
            <a:rect l="l" t="t" r="r" b="b"/>
            <a:pathLst>
              <a:path w="8156575" h="865505" extrusionOk="0">
                <a:moveTo>
                  <a:pt x="8156511" y="0"/>
                </a:moveTo>
                <a:lnTo>
                  <a:pt x="0" y="0"/>
                </a:lnTo>
                <a:lnTo>
                  <a:pt x="0" y="865200"/>
                </a:lnTo>
                <a:lnTo>
                  <a:pt x="8156511" y="865200"/>
                </a:lnTo>
                <a:lnTo>
                  <a:pt x="8156511" y="0"/>
                </a:lnTo>
                <a:close/>
              </a:path>
            </a:pathLst>
          </a:custGeom>
          <a:solidFill>
            <a:srgbClr val="FFD41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-22638" y="202514"/>
            <a:ext cx="316836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700"/>
            </a:pP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ПРОЕКТ «</a:t>
            </a:r>
            <a:r>
              <a:rPr lang="uk-UA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єРобота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»</a:t>
            </a:r>
            <a:endParaRPr lang="uk-UA" sz="2000" b="1" dirty="0">
              <a:solidFill>
                <a:schemeClr val="bg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Verdana"/>
            </a:endParaRPr>
          </a:p>
        </p:txBody>
      </p:sp>
      <p:sp>
        <p:nvSpPr>
          <p:cNvPr id="166" name="Google Shape;166;p5"/>
          <p:cNvSpPr txBox="1"/>
          <p:nvPr/>
        </p:nvSpPr>
        <p:spPr>
          <a:xfrm>
            <a:off x="1480445" y="2567434"/>
            <a:ext cx="87952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ru-RU" sz="1800" b="1" i="0" u="none" strike="noStrike" cap="none" dirty="0">
                <a:solidFill>
                  <a:srgbClr val="1588C9"/>
                </a:solidFill>
                <a:latin typeface="Times New Roman" panose="02020603050405020304" pitchFamily="18" charset="0"/>
                <a:ea typeface="Arial Black"/>
                <a:cs typeface="Times New Roman" panose="02020603050405020304" pitchFamily="18" charset="0"/>
                <a:sym typeface="Arial Black"/>
              </a:rPr>
              <a:t>2141</a:t>
            </a:r>
            <a:endParaRPr sz="18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72" name="Google Shape;172;p5"/>
          <p:cNvPicPr preferRelativeResize="0"/>
          <p:nvPr/>
        </p:nvPicPr>
        <p:blipFill rotWithShape="1">
          <a:blip r:embed="rId3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013361" y="826555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87;g1fdf8964e9c_0_16">
            <a:extLst>
              <a:ext uri="{FF2B5EF4-FFF2-40B4-BE49-F238E27FC236}">
                <a16:creationId xmlns:a16="http://schemas.microsoft.com/office/drawing/2014/main" id="{514EB978-0384-405F-8060-1A81B8694527}"/>
              </a:ext>
            </a:extLst>
          </p:cNvPr>
          <p:cNvSpPr txBox="1"/>
          <p:nvPr/>
        </p:nvSpPr>
        <p:spPr>
          <a:xfrm>
            <a:off x="-34256" y="556492"/>
            <a:ext cx="4848165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ru-RU" sz="1500" b="1" dirty="0">
                <a:solidFill>
                  <a:schemeClr val="bg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ГРАНТИ ДЛЯ ПЕПЕРОБНИХ ПІДПРИЄМСТВ</a:t>
            </a:r>
            <a:endParaRPr sz="1500" b="1" i="0" u="none" strike="noStrike" cap="none" dirty="0">
              <a:solidFill>
                <a:schemeClr val="bg1"/>
              </a:solidFill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5547345-022C-451F-9A4E-66AB3CEAE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0587" y="518"/>
            <a:ext cx="1971413" cy="71753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1157EBB-3DC0-4E08-9833-36890071394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77" y="927340"/>
            <a:ext cx="793522" cy="793522"/>
          </a:xfrm>
          <a:prstGeom prst="rect">
            <a:avLst/>
          </a:prstGeom>
        </p:spPr>
      </p:pic>
      <p:sp>
        <p:nvSpPr>
          <p:cNvPr id="42" name="Google Shape;166;p5">
            <a:extLst>
              <a:ext uri="{FF2B5EF4-FFF2-40B4-BE49-F238E27FC236}">
                <a16:creationId xmlns:a16="http://schemas.microsoft.com/office/drawing/2014/main" id="{9489B0B8-E621-470D-98AD-00C6030387A9}"/>
              </a:ext>
            </a:extLst>
          </p:cNvPr>
          <p:cNvSpPr txBox="1"/>
          <p:nvPr/>
        </p:nvSpPr>
        <p:spPr>
          <a:xfrm>
            <a:off x="4491778" y="2593110"/>
            <a:ext cx="87952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ru-RU" sz="1800" b="1" i="0" u="none" strike="noStrike" cap="none" dirty="0">
                <a:solidFill>
                  <a:srgbClr val="1588C9"/>
                </a:solidFill>
                <a:latin typeface="Times New Roman" panose="02020603050405020304" pitchFamily="18" charset="0"/>
                <a:ea typeface="Arial Black"/>
                <a:cs typeface="Times New Roman" panose="02020603050405020304" pitchFamily="18" charset="0"/>
                <a:sym typeface="Arial Black"/>
              </a:rPr>
              <a:t>485</a:t>
            </a:r>
            <a:endParaRPr sz="18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2" name="Рисунок 11" descr="Документ">
            <a:extLst>
              <a:ext uri="{FF2B5EF4-FFF2-40B4-BE49-F238E27FC236}">
                <a16:creationId xmlns:a16="http://schemas.microsoft.com/office/drawing/2014/main" id="{9EE22A1A-6664-4FAA-AAD4-530D430CAE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4262" y="2536808"/>
            <a:ext cx="353680" cy="353680"/>
          </a:xfrm>
          <a:prstGeom prst="rect">
            <a:avLst/>
          </a:prstGeom>
        </p:spPr>
      </p:pic>
      <p:sp>
        <p:nvSpPr>
          <p:cNvPr id="47" name="Google Shape;157;p5">
            <a:extLst>
              <a:ext uri="{FF2B5EF4-FFF2-40B4-BE49-F238E27FC236}">
                <a16:creationId xmlns:a16="http://schemas.microsoft.com/office/drawing/2014/main" id="{2C8FECAC-7E54-49A0-BD7D-76DEAA31D756}"/>
              </a:ext>
            </a:extLst>
          </p:cNvPr>
          <p:cNvSpPr/>
          <p:nvPr/>
        </p:nvSpPr>
        <p:spPr>
          <a:xfrm>
            <a:off x="6405550" y="1801633"/>
            <a:ext cx="2312788" cy="717535"/>
          </a:xfrm>
          <a:prstGeom prst="roundRect">
            <a:avLst>
              <a:gd name="adj" fmla="val 505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uk-UA" sz="10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uk-UA" sz="10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Calibri"/>
              </a:rPr>
              <a:t>Перераховано коштів грантоотримувачам  </a:t>
            </a:r>
            <a:r>
              <a:rPr lang="uk-UA" b="1" i="0" u="none" strike="noStrike" cap="none" dirty="0">
                <a:solidFill>
                  <a:srgbClr val="0066FF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Calibri"/>
              </a:rPr>
              <a:t>(</a:t>
            </a:r>
            <a:r>
              <a:rPr lang="uk-UA" b="1" i="0" u="none" strike="noStrike" cap="none" dirty="0" err="1">
                <a:solidFill>
                  <a:srgbClr val="0066FF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Calibri"/>
              </a:rPr>
              <a:t>тис.грн</a:t>
            </a:r>
            <a:r>
              <a:rPr lang="uk-UA" b="1" i="0" u="none" strike="noStrike" cap="none" dirty="0">
                <a:solidFill>
                  <a:srgbClr val="0066FF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Calibri"/>
              </a:rPr>
              <a:t>.)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uk-UA" sz="10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Calibri"/>
              </a:rPr>
              <a:t> </a:t>
            </a:r>
            <a:endParaRPr sz="10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48" name="Google Shape;166;p5">
            <a:extLst>
              <a:ext uri="{FF2B5EF4-FFF2-40B4-BE49-F238E27FC236}">
                <a16:creationId xmlns:a16="http://schemas.microsoft.com/office/drawing/2014/main" id="{E800F443-2578-4640-BCC3-8934DD77FC4E}"/>
              </a:ext>
            </a:extLst>
          </p:cNvPr>
          <p:cNvSpPr txBox="1"/>
          <p:nvPr/>
        </p:nvSpPr>
        <p:spPr>
          <a:xfrm>
            <a:off x="7013361" y="2640523"/>
            <a:ext cx="18565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ru-RU" sz="1800" b="1" i="0" u="none" strike="noStrike" cap="none" dirty="0" smtClean="0">
                <a:solidFill>
                  <a:srgbClr val="1588C9"/>
                </a:solidFill>
                <a:latin typeface="Times New Roman" panose="02020603050405020304" pitchFamily="18" charset="0"/>
                <a:ea typeface="Arial Black"/>
                <a:cs typeface="Times New Roman" panose="02020603050405020304" pitchFamily="18" charset="0"/>
                <a:sym typeface="Arial Black"/>
              </a:rPr>
              <a:t>1 </a:t>
            </a:r>
            <a:r>
              <a:rPr lang="en-US" sz="1800" b="1" i="0" u="none" strike="noStrike" cap="none" dirty="0" smtClean="0">
                <a:solidFill>
                  <a:srgbClr val="1588C9"/>
                </a:solidFill>
                <a:latin typeface="Times New Roman" panose="02020603050405020304" pitchFamily="18" charset="0"/>
                <a:ea typeface="Arial Black"/>
                <a:cs typeface="Times New Roman" panose="02020603050405020304" pitchFamily="18" charset="0"/>
                <a:sym typeface="Arial Black"/>
              </a:rPr>
              <a:t>902 082,0</a:t>
            </a:r>
            <a:endParaRPr sz="18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6" name="Рисунок 15" descr="Монеты">
            <a:extLst>
              <a:ext uri="{FF2B5EF4-FFF2-40B4-BE49-F238E27FC236}">
                <a16:creationId xmlns:a16="http://schemas.microsoft.com/office/drawing/2014/main" id="{7219C9D5-0964-41E8-9BEE-D49105DADD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56161" y="2579846"/>
            <a:ext cx="457200" cy="4572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455A42F-A671-42FF-AC95-557B9B39CA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65378" y="1021722"/>
            <a:ext cx="787300" cy="718839"/>
          </a:xfrm>
          <a:prstGeom prst="rect">
            <a:avLst/>
          </a:prstGeom>
        </p:spPr>
      </p:pic>
      <p:sp>
        <p:nvSpPr>
          <p:cNvPr id="32" name="Google Shape;157;p5">
            <a:extLst>
              <a:ext uri="{FF2B5EF4-FFF2-40B4-BE49-F238E27FC236}">
                <a16:creationId xmlns:a16="http://schemas.microsoft.com/office/drawing/2014/main" id="{79D87EAD-A244-4632-B2B5-BE1BBE269BA5}"/>
              </a:ext>
            </a:extLst>
          </p:cNvPr>
          <p:cNvSpPr/>
          <p:nvPr/>
        </p:nvSpPr>
        <p:spPr>
          <a:xfrm>
            <a:off x="3502634" y="1860965"/>
            <a:ext cx="2312788" cy="598870"/>
          </a:xfrm>
          <a:prstGeom prst="roundRect">
            <a:avLst>
              <a:gd name="adj" fmla="val 505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uk-UA" sz="10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uk-UA" sz="10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Calibri"/>
              </a:rPr>
              <a:t>Прийнято рішень про надання грантів</a:t>
            </a:r>
            <a:endParaRPr lang="uk-UA" b="1" i="0" u="none" strike="noStrike" cap="none" dirty="0">
              <a:solidFill>
                <a:srgbClr val="0066FF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uk-UA" sz="10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Calibri"/>
              </a:rPr>
              <a:t> </a:t>
            </a:r>
            <a:endParaRPr sz="10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40" name="Рисунок 39" descr="Деньги">
            <a:extLst>
              <a:ext uri="{FF2B5EF4-FFF2-40B4-BE49-F238E27FC236}">
                <a16:creationId xmlns:a16="http://schemas.microsoft.com/office/drawing/2014/main" id="{231BC836-77E8-4D50-BFFF-14C9BB4657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05218" y="2493118"/>
            <a:ext cx="522782" cy="522782"/>
          </a:xfrm>
          <a:prstGeom prst="rect">
            <a:avLst/>
          </a:prstGeom>
        </p:spPr>
      </p:pic>
      <p:sp>
        <p:nvSpPr>
          <p:cNvPr id="43" name="Google Shape;157;p5">
            <a:extLst>
              <a:ext uri="{FF2B5EF4-FFF2-40B4-BE49-F238E27FC236}">
                <a16:creationId xmlns:a16="http://schemas.microsoft.com/office/drawing/2014/main" id="{7461D35D-AE5F-48F5-8EB7-B84B0D5A3A80}"/>
              </a:ext>
            </a:extLst>
          </p:cNvPr>
          <p:cNvSpPr/>
          <p:nvPr/>
        </p:nvSpPr>
        <p:spPr>
          <a:xfrm>
            <a:off x="9337465" y="1784528"/>
            <a:ext cx="2312788" cy="717535"/>
          </a:xfrm>
          <a:prstGeom prst="roundRect">
            <a:avLst>
              <a:gd name="adj" fmla="val 505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uk-UA" sz="10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uk-UA" sz="10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Calibri"/>
              </a:rPr>
              <a:t>Кількість нових працевлаштованих </a:t>
            </a:r>
            <a:r>
              <a:rPr lang="uk-UA" b="1" i="0" u="none" strike="noStrike" cap="none" dirty="0">
                <a:solidFill>
                  <a:srgbClr val="0066FF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Calibri"/>
              </a:rPr>
              <a:t>(осіб)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uk-UA" sz="10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Calibri"/>
              </a:rPr>
              <a:t> </a:t>
            </a:r>
            <a:endParaRPr sz="10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44" name="Google Shape;166;p5">
            <a:extLst>
              <a:ext uri="{FF2B5EF4-FFF2-40B4-BE49-F238E27FC236}">
                <a16:creationId xmlns:a16="http://schemas.microsoft.com/office/drawing/2014/main" id="{00A82BE7-9026-431B-AB45-BB56D84F7066}"/>
              </a:ext>
            </a:extLst>
          </p:cNvPr>
          <p:cNvSpPr txBox="1"/>
          <p:nvPr/>
        </p:nvSpPr>
        <p:spPr>
          <a:xfrm>
            <a:off x="10307704" y="2569863"/>
            <a:ext cx="99804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800" b="1" dirty="0">
                <a:solidFill>
                  <a:srgbClr val="1588C9"/>
                </a:solidFill>
                <a:latin typeface="Times New Roman" panose="02020603050405020304" pitchFamily="18" charset="0"/>
                <a:ea typeface="Arial Black"/>
                <a:cs typeface="Times New Roman" panose="02020603050405020304" pitchFamily="18" charset="0"/>
                <a:sym typeface="Arial Black"/>
              </a:rPr>
              <a:t>6</a:t>
            </a:r>
            <a:r>
              <a:rPr lang="ru-RU" sz="1800" b="1" i="0" u="none" strike="noStrike" cap="none" dirty="0" smtClean="0">
                <a:solidFill>
                  <a:srgbClr val="1588C9"/>
                </a:solidFill>
                <a:latin typeface="Times New Roman" panose="02020603050405020304" pitchFamily="18" charset="0"/>
                <a:ea typeface="Arial Black"/>
                <a:cs typeface="Times New Roman" panose="02020603050405020304" pitchFamily="18" charset="0"/>
                <a:sym typeface="Arial Black"/>
              </a:rPr>
              <a:t> </a:t>
            </a:r>
            <a:r>
              <a:rPr lang="ru-RU" sz="1800" b="1" i="0" u="none" strike="noStrike" cap="none" dirty="0">
                <a:solidFill>
                  <a:srgbClr val="1588C9"/>
                </a:solidFill>
                <a:latin typeface="Times New Roman" panose="02020603050405020304" pitchFamily="18" charset="0"/>
                <a:ea typeface="Arial Black"/>
                <a:cs typeface="Times New Roman" panose="02020603050405020304" pitchFamily="18" charset="0"/>
                <a:sym typeface="Arial Black"/>
              </a:rPr>
              <a:t>500</a:t>
            </a:r>
            <a:endParaRPr sz="18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387ADF3A-4243-44E1-91FB-A721FC06A035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440" y="939092"/>
            <a:ext cx="729289" cy="729289"/>
          </a:xfrm>
          <a:prstGeom prst="rect">
            <a:avLst/>
          </a:prstGeom>
        </p:spPr>
      </p:pic>
      <p:pic>
        <p:nvPicPr>
          <p:cNvPr id="3" name="Рисунок 2" descr="Пользователи">
            <a:extLst>
              <a:ext uri="{FF2B5EF4-FFF2-40B4-BE49-F238E27FC236}">
                <a16:creationId xmlns:a16="http://schemas.microsoft.com/office/drawing/2014/main" id="{A168A0CD-3C09-469B-B5E6-30A6AA72BC3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654206" y="2497360"/>
            <a:ext cx="497975" cy="497975"/>
          </a:xfrm>
          <a:prstGeom prst="rect">
            <a:avLst/>
          </a:prstGeom>
        </p:spPr>
      </p:pic>
      <p:sp>
        <p:nvSpPr>
          <p:cNvPr id="39" name="Google Shape;161;p5"/>
          <p:cNvSpPr txBox="1"/>
          <p:nvPr/>
        </p:nvSpPr>
        <p:spPr>
          <a:xfrm>
            <a:off x="5067193" y="38217"/>
            <a:ext cx="316836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3700"/>
            </a:pP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Результати проекту сьогодні</a:t>
            </a:r>
            <a:endParaRPr lang="uk-UA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Verdana"/>
            </a:endParaRPr>
          </a:p>
        </p:txBody>
      </p:sp>
      <p:graphicFrame>
        <p:nvGraphicFramePr>
          <p:cNvPr id="66" name="Диаграмма 6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3947949"/>
              </p:ext>
            </p:extLst>
          </p:nvPr>
        </p:nvGraphicFramePr>
        <p:xfrm>
          <a:off x="121486" y="3137255"/>
          <a:ext cx="12070514" cy="3720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  <p:extLst>
      <p:ext uri="{BB962C8B-B14F-4D97-AF65-F5344CB8AC3E}">
        <p14:creationId xmlns:p14="http://schemas.microsoft.com/office/powerpoint/2010/main" val="55272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206;p2">
            <a:extLst>
              <a:ext uri="{FF2B5EF4-FFF2-40B4-BE49-F238E27FC236}">
                <a16:creationId xmlns:a16="http://schemas.microsoft.com/office/drawing/2014/main" id="{B010A8BD-AE77-45CF-8958-E507CF0FDC8E}"/>
              </a:ext>
            </a:extLst>
          </p:cNvPr>
          <p:cNvSpPr/>
          <p:nvPr/>
        </p:nvSpPr>
        <p:spPr>
          <a:xfrm>
            <a:off x="212997" y="3564027"/>
            <a:ext cx="6486476" cy="1197861"/>
          </a:xfrm>
          <a:prstGeom prst="roundRect">
            <a:avLst>
              <a:gd name="adj" fmla="val 5056"/>
            </a:avLst>
          </a:prstGeom>
          <a:solidFill>
            <a:schemeClr val="lt1"/>
          </a:solidFill>
          <a:ln w="12700" cap="flat" cmpd="sng">
            <a:solidFill>
              <a:srgbClr val="26262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endParaRPr lang="ru-RU" sz="1400" b="1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8" name="Google Shape;206;p2">
            <a:extLst>
              <a:ext uri="{FF2B5EF4-FFF2-40B4-BE49-F238E27FC236}">
                <a16:creationId xmlns:a16="http://schemas.microsoft.com/office/drawing/2014/main" id="{8BB3F6B1-38AE-4122-A225-104B9B04138B}"/>
              </a:ext>
            </a:extLst>
          </p:cNvPr>
          <p:cNvSpPr/>
          <p:nvPr/>
        </p:nvSpPr>
        <p:spPr>
          <a:xfrm>
            <a:off x="212997" y="5270676"/>
            <a:ext cx="6442393" cy="1054479"/>
          </a:xfrm>
          <a:prstGeom prst="roundRect">
            <a:avLst>
              <a:gd name="adj" fmla="val 5056"/>
            </a:avLst>
          </a:prstGeom>
          <a:solidFill>
            <a:schemeClr val="lt1"/>
          </a:solidFill>
          <a:ln w="12700" cap="flat" cmpd="sng">
            <a:solidFill>
              <a:srgbClr val="26262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endParaRPr lang="ru-RU" sz="1400" b="1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" name="Google Shape;206;p2">
            <a:extLst>
              <a:ext uri="{FF2B5EF4-FFF2-40B4-BE49-F238E27FC236}">
                <a16:creationId xmlns:a16="http://schemas.microsoft.com/office/drawing/2014/main" id="{16D210E8-092C-4BC6-8666-FDB785C67401}"/>
              </a:ext>
            </a:extLst>
          </p:cNvPr>
          <p:cNvSpPr/>
          <p:nvPr/>
        </p:nvSpPr>
        <p:spPr>
          <a:xfrm>
            <a:off x="212997" y="1823518"/>
            <a:ext cx="6442393" cy="998068"/>
          </a:xfrm>
          <a:prstGeom prst="roundRect">
            <a:avLst>
              <a:gd name="adj" fmla="val 5056"/>
            </a:avLst>
          </a:prstGeom>
          <a:solidFill>
            <a:schemeClr val="lt1"/>
          </a:solidFill>
          <a:ln w="12700" cap="flat" cmpd="sng">
            <a:solidFill>
              <a:srgbClr val="26262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endParaRPr lang="ru-RU" sz="1400" b="1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0" name="Google Shape;85;g1fdf8964e9c_0_16">
            <a:extLst>
              <a:ext uri="{FF2B5EF4-FFF2-40B4-BE49-F238E27FC236}">
                <a16:creationId xmlns:a16="http://schemas.microsoft.com/office/drawing/2014/main" id="{8B99B730-6D7F-4657-A70F-3FD8DFE16F0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0800" y="986941"/>
            <a:ext cx="10364330" cy="5375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oogle Shape;248;p18">
            <a:extLst>
              <a:ext uri="{FF2B5EF4-FFF2-40B4-BE49-F238E27FC236}">
                <a16:creationId xmlns:a16="http://schemas.microsoft.com/office/drawing/2014/main" id="{9992042A-210B-41F6-92F3-0892A6E8DD88}"/>
              </a:ext>
            </a:extLst>
          </p:cNvPr>
          <p:cNvGrpSpPr/>
          <p:nvPr/>
        </p:nvGrpSpPr>
        <p:grpSpPr>
          <a:xfrm>
            <a:off x="1" y="580844"/>
            <a:ext cx="4975192" cy="258027"/>
            <a:chOff x="1188008" y="4086009"/>
            <a:chExt cx="5191760" cy="432434"/>
          </a:xfrm>
        </p:grpSpPr>
        <p:sp>
          <p:nvSpPr>
            <p:cNvPr id="34" name="Google Shape;249;p18">
              <a:extLst>
                <a:ext uri="{FF2B5EF4-FFF2-40B4-BE49-F238E27FC236}">
                  <a16:creationId xmlns:a16="http://schemas.microsoft.com/office/drawing/2014/main" id="{712E89F0-C943-4AD0-AA81-CCACB8BB4453}"/>
                </a:ext>
              </a:extLst>
            </p:cNvPr>
            <p:cNvSpPr/>
            <p:nvPr/>
          </p:nvSpPr>
          <p:spPr>
            <a:xfrm>
              <a:off x="1188008" y="4086009"/>
              <a:ext cx="5191760" cy="432434"/>
            </a:xfrm>
            <a:custGeom>
              <a:avLst/>
              <a:gdLst/>
              <a:ahLst/>
              <a:cxnLst/>
              <a:rect l="l" t="t" r="r" b="b"/>
              <a:pathLst>
                <a:path w="5191760" h="432435" extrusionOk="0">
                  <a:moveTo>
                    <a:pt x="0" y="432003"/>
                  </a:moveTo>
                  <a:lnTo>
                    <a:pt x="5191188" y="432003"/>
                  </a:lnTo>
                  <a:lnTo>
                    <a:pt x="5191188" y="0"/>
                  </a:lnTo>
                  <a:lnTo>
                    <a:pt x="0" y="0"/>
                  </a:lnTo>
                  <a:lnTo>
                    <a:pt x="0" y="432003"/>
                  </a:lnTo>
                  <a:close/>
                </a:path>
              </a:pathLst>
            </a:custGeom>
            <a:solidFill>
              <a:srgbClr val="248BC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74"/>
            </a:p>
          </p:txBody>
        </p:sp>
        <p:sp>
          <p:nvSpPr>
            <p:cNvPr id="35" name="Google Shape;250;p18">
              <a:extLst>
                <a:ext uri="{FF2B5EF4-FFF2-40B4-BE49-F238E27FC236}">
                  <a16:creationId xmlns:a16="http://schemas.microsoft.com/office/drawing/2014/main" id="{31499B27-5B08-4740-89C9-99BED9A19520}"/>
                </a:ext>
              </a:extLst>
            </p:cNvPr>
            <p:cNvSpPr/>
            <p:nvPr/>
          </p:nvSpPr>
          <p:spPr>
            <a:xfrm>
              <a:off x="1188008" y="4518003"/>
              <a:ext cx="639445" cy="0"/>
            </a:xfrm>
            <a:custGeom>
              <a:avLst/>
              <a:gdLst/>
              <a:ahLst/>
              <a:cxnLst/>
              <a:rect l="l" t="t" r="r" b="b"/>
              <a:pathLst>
                <a:path w="639444" h="120000" extrusionOk="0">
                  <a:moveTo>
                    <a:pt x="0" y="0"/>
                  </a:moveTo>
                  <a:lnTo>
                    <a:pt x="638985" y="0"/>
                  </a:lnTo>
                </a:path>
              </a:pathLst>
            </a:custGeom>
            <a:noFill/>
            <a:ln w="38100" cap="flat" cmpd="sng">
              <a:solidFill>
                <a:srgbClr val="248B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74"/>
            </a:p>
          </p:txBody>
        </p:sp>
        <p:sp>
          <p:nvSpPr>
            <p:cNvPr id="36" name="Google Shape;251;p18">
              <a:extLst>
                <a:ext uri="{FF2B5EF4-FFF2-40B4-BE49-F238E27FC236}">
                  <a16:creationId xmlns:a16="http://schemas.microsoft.com/office/drawing/2014/main" id="{875BDC21-007E-41D7-862C-CC6640CF5D9C}"/>
                </a:ext>
              </a:extLst>
            </p:cNvPr>
            <p:cNvSpPr/>
            <p:nvPr/>
          </p:nvSpPr>
          <p:spPr>
            <a:xfrm>
              <a:off x="1827000" y="4518003"/>
              <a:ext cx="4552315" cy="0"/>
            </a:xfrm>
            <a:custGeom>
              <a:avLst/>
              <a:gdLst/>
              <a:ahLst/>
              <a:cxnLst/>
              <a:rect l="l" t="t" r="r" b="b"/>
              <a:pathLst>
                <a:path w="4552315" h="120000" extrusionOk="0">
                  <a:moveTo>
                    <a:pt x="0" y="0"/>
                  </a:moveTo>
                  <a:lnTo>
                    <a:pt x="4552200" y="0"/>
                  </a:lnTo>
                </a:path>
              </a:pathLst>
            </a:custGeom>
            <a:noFill/>
            <a:ln w="38100" cap="flat" cmpd="sng">
              <a:solidFill>
                <a:srgbClr val="248B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74"/>
            </a:p>
          </p:txBody>
        </p:sp>
      </p:grpSp>
      <p:sp>
        <p:nvSpPr>
          <p:cNvPr id="160" name="Google Shape;160;p5"/>
          <p:cNvSpPr/>
          <p:nvPr/>
        </p:nvSpPr>
        <p:spPr>
          <a:xfrm>
            <a:off x="0" y="242068"/>
            <a:ext cx="3020037" cy="338514"/>
          </a:xfrm>
          <a:custGeom>
            <a:avLst/>
            <a:gdLst/>
            <a:ahLst/>
            <a:cxnLst/>
            <a:rect l="l" t="t" r="r" b="b"/>
            <a:pathLst>
              <a:path w="8156575" h="865505" extrusionOk="0">
                <a:moveTo>
                  <a:pt x="8156511" y="0"/>
                </a:moveTo>
                <a:lnTo>
                  <a:pt x="0" y="0"/>
                </a:lnTo>
                <a:lnTo>
                  <a:pt x="0" y="865200"/>
                </a:lnTo>
                <a:lnTo>
                  <a:pt x="8156511" y="865200"/>
                </a:lnTo>
                <a:lnTo>
                  <a:pt x="8156511" y="0"/>
                </a:lnTo>
                <a:close/>
              </a:path>
            </a:pathLst>
          </a:custGeom>
          <a:solidFill>
            <a:srgbClr val="FFD41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-22638" y="202514"/>
            <a:ext cx="316836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700"/>
            </a:pPr>
            <a:r>
              <a:rPr lang="uk-UA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ПРОЕКТ «</a:t>
            </a:r>
            <a:r>
              <a:rPr lang="uk-UA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єРобота</a:t>
            </a:r>
            <a:r>
              <a:rPr lang="uk-UA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endParaRPr lang="uk-UA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sp>
        <p:nvSpPr>
          <p:cNvPr id="31" name="Google Shape;87;g1fdf8964e9c_0_16">
            <a:extLst>
              <a:ext uri="{FF2B5EF4-FFF2-40B4-BE49-F238E27FC236}">
                <a16:creationId xmlns:a16="http://schemas.microsoft.com/office/drawing/2014/main" id="{514EB978-0384-405F-8060-1A81B8694527}"/>
              </a:ext>
            </a:extLst>
          </p:cNvPr>
          <p:cNvSpPr txBox="1"/>
          <p:nvPr/>
        </p:nvSpPr>
        <p:spPr>
          <a:xfrm>
            <a:off x="-34256" y="556492"/>
            <a:ext cx="4848165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ru-RU" sz="15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ГРАНТИ ДЛЯ ПЕПЕРОБНИХ ПІДПРИЄМСТВ</a:t>
            </a:r>
            <a:endParaRPr sz="1500" b="1" i="0" u="none" strike="noStrike" cap="none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5547345-022C-451F-9A4E-66AB3CEAE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0587" y="15602"/>
            <a:ext cx="1971413" cy="717536"/>
          </a:xfrm>
          <a:prstGeom prst="rect">
            <a:avLst/>
          </a:prstGeom>
        </p:spPr>
      </p:pic>
      <p:sp>
        <p:nvSpPr>
          <p:cNvPr id="32" name="Google Shape;87;g1fdf8964e9c_0_16">
            <a:extLst>
              <a:ext uri="{FF2B5EF4-FFF2-40B4-BE49-F238E27FC236}">
                <a16:creationId xmlns:a16="http://schemas.microsoft.com/office/drawing/2014/main" id="{C9ED8D26-5C3E-43C9-A009-9F09D0017336}"/>
              </a:ext>
            </a:extLst>
          </p:cNvPr>
          <p:cNvSpPr txBox="1"/>
          <p:nvPr/>
        </p:nvSpPr>
        <p:spPr>
          <a:xfrm>
            <a:off x="2092054" y="1039121"/>
            <a:ext cx="997131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uk-UA" sz="2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Редизайн</a:t>
            </a:r>
            <a:r>
              <a:rPr lang="uk-UA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грантової програми для переробних підприємств </a:t>
            </a:r>
            <a:endParaRPr lang="ru-RU" sz="2000" b="1" i="0" u="none" strike="noStrik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6CF6B5C-C1FC-4152-A87E-FC51859A5FE3}"/>
              </a:ext>
            </a:extLst>
          </p:cNvPr>
          <p:cNvSpPr txBox="1"/>
          <p:nvPr/>
        </p:nvSpPr>
        <p:spPr>
          <a:xfrm>
            <a:off x="212997" y="1896315"/>
            <a:ext cx="627781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uk-UA" dirty="0" err="1" smtClean="0"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  <a:t>Пріоретизація</a:t>
            </a:r>
            <a:r>
              <a:rPr lang="uk-UA" dirty="0" smtClean="0"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  <a:t>надання грантів отримувачам з  деокупованих територіях через механізм покращених умов </a:t>
            </a:r>
            <a:r>
              <a:rPr lang="uk-UA" dirty="0" smtClean="0"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  <a:t>фінансування;</a:t>
            </a:r>
          </a:p>
          <a:p>
            <a:r>
              <a:rPr lang="uk-UA" b="1" dirty="0" smtClean="0"/>
              <a:t>Підвищення </a:t>
            </a:r>
            <a:r>
              <a:rPr lang="uk-UA" b="1" dirty="0"/>
              <a:t>рівня фінансової грамотності кандидатів на отримання грантів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  <a:sym typeface="Verdana"/>
            </a:endParaRPr>
          </a:p>
          <a:p>
            <a:pPr marL="0" indent="0">
              <a:buNone/>
            </a:pPr>
            <a:endParaRPr lang="uk-UA" dirty="0" smtClean="0">
              <a:latin typeface="+mn-lt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157;p5">
            <a:extLst>
              <a:ext uri="{FF2B5EF4-FFF2-40B4-BE49-F238E27FC236}">
                <a16:creationId xmlns:a16="http://schemas.microsoft.com/office/drawing/2014/main" id="{D1F99DDE-7B92-4EBE-A2FF-0FE35D22F68F}"/>
              </a:ext>
            </a:extLst>
          </p:cNvPr>
          <p:cNvSpPr/>
          <p:nvPr/>
        </p:nvSpPr>
        <p:spPr>
          <a:xfrm>
            <a:off x="306386" y="1439850"/>
            <a:ext cx="1159893" cy="323125"/>
          </a:xfrm>
          <a:prstGeom prst="roundRect">
            <a:avLst>
              <a:gd name="adj" fmla="val 505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500" b="1" i="0" u="none" strike="noStrike" cap="none" dirty="0">
                <a:solidFill>
                  <a:srgbClr val="248BCB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Мета: </a:t>
            </a:r>
            <a:endParaRPr sz="1500" b="1" i="0" u="none" strike="noStrike" cap="none" dirty="0">
              <a:solidFill>
                <a:srgbClr val="248BCB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  <p:sp>
        <p:nvSpPr>
          <p:cNvPr id="50" name="Google Shape;157;p5">
            <a:extLst>
              <a:ext uri="{FF2B5EF4-FFF2-40B4-BE49-F238E27FC236}">
                <a16:creationId xmlns:a16="http://schemas.microsoft.com/office/drawing/2014/main" id="{44C234F9-1EBE-411E-A6A1-1E2FC623D476}"/>
              </a:ext>
            </a:extLst>
          </p:cNvPr>
          <p:cNvSpPr/>
          <p:nvPr/>
        </p:nvSpPr>
        <p:spPr>
          <a:xfrm>
            <a:off x="306386" y="3068704"/>
            <a:ext cx="2407699" cy="323125"/>
          </a:xfrm>
          <a:prstGeom prst="roundRect">
            <a:avLst>
              <a:gd name="adj" fmla="val 505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500" b="1" i="0" u="none" strike="noStrike" cap="none" dirty="0">
                <a:solidFill>
                  <a:srgbClr val="248BCB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Спосіб досягнення:</a:t>
            </a:r>
            <a:endParaRPr sz="1500" b="1" i="0" u="none" strike="noStrike" cap="none" dirty="0">
              <a:solidFill>
                <a:srgbClr val="248BCB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20C90CE-FC54-4696-84FF-0D3AF79AF2C6}"/>
              </a:ext>
            </a:extLst>
          </p:cNvPr>
          <p:cNvSpPr txBox="1"/>
          <p:nvPr/>
        </p:nvSpPr>
        <p:spPr>
          <a:xfrm>
            <a:off x="188233" y="3510244"/>
            <a:ext cx="618693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400" dirty="0"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  <a:t>відкриття можливості отримання гранту на деокупованих територіях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400" dirty="0"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  <a:t>зменшення суми власного внеску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400" dirty="0"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  <a:t>підвищення рівня ризикованості проектів отримувачів </a:t>
            </a:r>
            <a:r>
              <a:rPr lang="uk-UA" sz="1400" dirty="0" smtClean="0"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  <a:t>грантів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chemeClr val="tx1">
                    <a:lumMod val="85000"/>
                    <a:lumOff val="1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  <a:sym typeface="Verdana"/>
              </a:rPr>
              <a:t>з</a:t>
            </a:r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  <a:sym typeface="Verdana"/>
              </a:rPr>
              <a:t>апровадження </a:t>
            </a:r>
            <a:r>
              <a:rPr lang="uk-UA" b="1" dirty="0">
                <a:solidFill>
                  <a:schemeClr val="tx1">
                    <a:lumMod val="85000"/>
                    <a:lumOff val="1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  <a:sym typeface="Verdana"/>
              </a:rPr>
              <a:t>проекту </a:t>
            </a:r>
            <a:r>
              <a:rPr lang="uk-UA" b="1" dirty="0"/>
              <a:t>підвищення рівня фінансової грамотності кандидатів на отримання </a:t>
            </a:r>
            <a:r>
              <a:rPr lang="uk-UA" b="1" dirty="0" smtClean="0"/>
              <a:t>грантів</a:t>
            </a:r>
            <a:endParaRPr lang="ru-RU" b="1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sp>
        <p:nvSpPr>
          <p:cNvPr id="55" name="Google Shape;157;p5">
            <a:extLst>
              <a:ext uri="{FF2B5EF4-FFF2-40B4-BE49-F238E27FC236}">
                <a16:creationId xmlns:a16="http://schemas.microsoft.com/office/drawing/2014/main" id="{DE207B3E-485E-456E-BE3B-A60D2DC61995}"/>
              </a:ext>
            </a:extLst>
          </p:cNvPr>
          <p:cNvSpPr/>
          <p:nvPr/>
        </p:nvSpPr>
        <p:spPr>
          <a:xfrm>
            <a:off x="272780" y="4865458"/>
            <a:ext cx="4882609" cy="323125"/>
          </a:xfrm>
          <a:prstGeom prst="roundRect">
            <a:avLst>
              <a:gd name="adj" fmla="val 505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Умови для деокупованих територій:</a:t>
            </a:r>
            <a:endParaRPr sz="1500" b="1" i="0" u="none" strike="noStrike" dirty="0">
              <a:ln w="9525">
                <a:solidFill>
                  <a:schemeClr val="bg1"/>
                </a:solidFill>
                <a:prstDash val="solid"/>
              </a:ln>
              <a:solidFill>
                <a:srgbClr val="0066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845D6B0-75D3-4D5D-AABA-71ABAFC69BFA}"/>
              </a:ext>
            </a:extLst>
          </p:cNvPr>
          <p:cNvSpPr txBox="1"/>
          <p:nvPr/>
        </p:nvSpPr>
        <p:spPr>
          <a:xfrm>
            <a:off x="188233" y="5299615"/>
            <a:ext cx="534944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400" b="1" dirty="0">
                <a:solidFill>
                  <a:srgbClr val="248BCB"/>
                </a:solidFill>
                <a:latin typeface="+mn-lt"/>
                <a:cs typeface="Times New Roman" panose="02020603050405020304" pitchFamily="18" charset="0"/>
              </a:rPr>
              <a:t>співфінансування 20/80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400" b="1" dirty="0">
                <a:solidFill>
                  <a:srgbClr val="248BCB"/>
                </a:solidFill>
                <a:latin typeface="+mn-lt"/>
                <a:cs typeface="Times New Roman" panose="02020603050405020304" pitchFamily="18" charset="0"/>
              </a:rPr>
              <a:t>розмір гранту 8 млн грн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400" b="1" dirty="0">
                <a:solidFill>
                  <a:srgbClr val="248BCB"/>
                </a:solidFill>
                <a:latin typeface="+mn-lt"/>
                <a:cs typeface="Times New Roman" panose="02020603050405020304" pitchFamily="18" charset="0"/>
              </a:rPr>
              <a:t>цільове використання гранту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400" b="1" dirty="0">
                <a:solidFill>
                  <a:srgbClr val="248BCB"/>
                </a:solidFill>
                <a:latin typeface="+mn-lt"/>
                <a:cs typeface="Times New Roman" panose="02020603050405020304" pitchFamily="18" charset="0"/>
              </a:rPr>
              <a:t>межа оцінки проекту 20 балів (середній рівень ризику)</a:t>
            </a:r>
          </a:p>
          <a:p>
            <a:pPr marL="0" indent="0">
              <a:buNone/>
            </a:pPr>
            <a:endParaRPr lang="ru-RU" b="1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A0BB37B-41AC-40C7-AE6E-7B96B3ADA7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5127" y="2136449"/>
            <a:ext cx="5270762" cy="366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1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248;p18">
            <a:extLst>
              <a:ext uri="{FF2B5EF4-FFF2-40B4-BE49-F238E27FC236}">
                <a16:creationId xmlns:a16="http://schemas.microsoft.com/office/drawing/2014/main" id="{9992042A-210B-41F6-92F3-0892A6E8DD88}"/>
              </a:ext>
            </a:extLst>
          </p:cNvPr>
          <p:cNvGrpSpPr/>
          <p:nvPr/>
        </p:nvGrpSpPr>
        <p:grpSpPr>
          <a:xfrm>
            <a:off x="0" y="175211"/>
            <a:ext cx="3070371" cy="383718"/>
            <a:chOff x="1188008" y="4086009"/>
            <a:chExt cx="5191760" cy="432434"/>
          </a:xfrm>
        </p:grpSpPr>
        <p:sp>
          <p:nvSpPr>
            <p:cNvPr id="34" name="Google Shape;249;p18">
              <a:extLst>
                <a:ext uri="{FF2B5EF4-FFF2-40B4-BE49-F238E27FC236}">
                  <a16:creationId xmlns:a16="http://schemas.microsoft.com/office/drawing/2014/main" id="{712E89F0-C943-4AD0-AA81-CCACB8BB4453}"/>
                </a:ext>
              </a:extLst>
            </p:cNvPr>
            <p:cNvSpPr/>
            <p:nvPr/>
          </p:nvSpPr>
          <p:spPr>
            <a:xfrm>
              <a:off x="1188008" y="4086009"/>
              <a:ext cx="5191760" cy="432434"/>
            </a:xfrm>
            <a:custGeom>
              <a:avLst/>
              <a:gdLst/>
              <a:ahLst/>
              <a:cxnLst/>
              <a:rect l="l" t="t" r="r" b="b"/>
              <a:pathLst>
                <a:path w="5191760" h="432435" extrusionOk="0">
                  <a:moveTo>
                    <a:pt x="0" y="432003"/>
                  </a:moveTo>
                  <a:lnTo>
                    <a:pt x="5191188" y="432003"/>
                  </a:lnTo>
                  <a:lnTo>
                    <a:pt x="5191188" y="0"/>
                  </a:lnTo>
                  <a:lnTo>
                    <a:pt x="0" y="0"/>
                  </a:lnTo>
                  <a:lnTo>
                    <a:pt x="0" y="432003"/>
                  </a:lnTo>
                  <a:close/>
                </a:path>
              </a:pathLst>
            </a:custGeom>
            <a:solidFill>
              <a:srgbClr val="248BC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74"/>
            </a:p>
          </p:txBody>
        </p:sp>
        <p:sp>
          <p:nvSpPr>
            <p:cNvPr id="35" name="Google Shape;250;p18">
              <a:extLst>
                <a:ext uri="{FF2B5EF4-FFF2-40B4-BE49-F238E27FC236}">
                  <a16:creationId xmlns:a16="http://schemas.microsoft.com/office/drawing/2014/main" id="{31499B27-5B08-4740-89C9-99BED9A19520}"/>
                </a:ext>
              </a:extLst>
            </p:cNvPr>
            <p:cNvSpPr/>
            <p:nvPr/>
          </p:nvSpPr>
          <p:spPr>
            <a:xfrm>
              <a:off x="1188008" y="4518003"/>
              <a:ext cx="639445" cy="0"/>
            </a:xfrm>
            <a:custGeom>
              <a:avLst/>
              <a:gdLst/>
              <a:ahLst/>
              <a:cxnLst/>
              <a:rect l="l" t="t" r="r" b="b"/>
              <a:pathLst>
                <a:path w="639444" h="120000" extrusionOk="0">
                  <a:moveTo>
                    <a:pt x="0" y="0"/>
                  </a:moveTo>
                  <a:lnTo>
                    <a:pt x="638985" y="0"/>
                  </a:lnTo>
                </a:path>
              </a:pathLst>
            </a:custGeom>
            <a:noFill/>
            <a:ln w="38100" cap="flat" cmpd="sng">
              <a:solidFill>
                <a:srgbClr val="248B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74"/>
            </a:p>
          </p:txBody>
        </p:sp>
        <p:sp>
          <p:nvSpPr>
            <p:cNvPr id="36" name="Google Shape;251;p18">
              <a:extLst>
                <a:ext uri="{FF2B5EF4-FFF2-40B4-BE49-F238E27FC236}">
                  <a16:creationId xmlns:a16="http://schemas.microsoft.com/office/drawing/2014/main" id="{875BDC21-007E-41D7-862C-CC6640CF5D9C}"/>
                </a:ext>
              </a:extLst>
            </p:cNvPr>
            <p:cNvSpPr/>
            <p:nvPr/>
          </p:nvSpPr>
          <p:spPr>
            <a:xfrm>
              <a:off x="1827000" y="4518003"/>
              <a:ext cx="4552315" cy="0"/>
            </a:xfrm>
            <a:custGeom>
              <a:avLst/>
              <a:gdLst/>
              <a:ahLst/>
              <a:cxnLst/>
              <a:rect l="l" t="t" r="r" b="b"/>
              <a:pathLst>
                <a:path w="4552315" h="120000" extrusionOk="0">
                  <a:moveTo>
                    <a:pt x="0" y="0"/>
                  </a:moveTo>
                  <a:lnTo>
                    <a:pt x="4552200" y="0"/>
                  </a:lnTo>
                </a:path>
              </a:pathLst>
            </a:custGeom>
            <a:noFill/>
            <a:ln w="38100" cap="flat" cmpd="sng">
              <a:solidFill>
                <a:srgbClr val="248B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74"/>
            </a:p>
          </p:txBody>
        </p:sp>
      </p:grpSp>
      <p:sp>
        <p:nvSpPr>
          <p:cNvPr id="160" name="Google Shape;160;p5"/>
          <p:cNvSpPr/>
          <p:nvPr/>
        </p:nvSpPr>
        <p:spPr>
          <a:xfrm>
            <a:off x="0" y="569496"/>
            <a:ext cx="4830570" cy="338514"/>
          </a:xfrm>
          <a:custGeom>
            <a:avLst/>
            <a:gdLst/>
            <a:ahLst/>
            <a:cxnLst/>
            <a:rect l="l" t="t" r="r" b="b"/>
            <a:pathLst>
              <a:path w="8156575" h="865505" extrusionOk="0">
                <a:moveTo>
                  <a:pt x="8156511" y="0"/>
                </a:moveTo>
                <a:lnTo>
                  <a:pt x="0" y="0"/>
                </a:lnTo>
                <a:lnTo>
                  <a:pt x="0" y="865200"/>
                </a:lnTo>
                <a:lnTo>
                  <a:pt x="8156511" y="865200"/>
                </a:lnTo>
                <a:lnTo>
                  <a:pt x="8156511" y="0"/>
                </a:lnTo>
                <a:close/>
              </a:path>
            </a:pathLst>
          </a:custGeom>
          <a:solidFill>
            <a:srgbClr val="FFD41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0" y="136057"/>
            <a:ext cx="329687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700"/>
            </a:pPr>
            <a:r>
              <a:rPr lang="uk-UA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ПРОЕКТ «</a:t>
            </a:r>
            <a:r>
              <a:rPr lang="uk-UA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єРобота</a:t>
            </a:r>
            <a:r>
              <a:rPr lang="uk-UA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endParaRPr lang="uk-UA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sp>
        <p:nvSpPr>
          <p:cNvPr id="31" name="Google Shape;87;g1fdf8964e9c_0_16">
            <a:extLst>
              <a:ext uri="{FF2B5EF4-FFF2-40B4-BE49-F238E27FC236}">
                <a16:creationId xmlns:a16="http://schemas.microsoft.com/office/drawing/2014/main" id="{514EB978-0384-405F-8060-1A81B8694527}"/>
              </a:ext>
            </a:extLst>
          </p:cNvPr>
          <p:cNvSpPr txBox="1"/>
          <p:nvPr/>
        </p:nvSpPr>
        <p:spPr>
          <a:xfrm>
            <a:off x="0" y="638668"/>
            <a:ext cx="4848165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ru-RU" sz="15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ГРАНТИ ДЛЯ ПЕРЕРОБНИХ ПІДПРИЄМСТВ</a:t>
            </a:r>
            <a:endParaRPr sz="1500" b="1" i="0" u="none" strike="noStrike" cap="none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5547345-022C-451F-9A4E-66AB3CEAE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0587" y="0"/>
            <a:ext cx="1971413" cy="717536"/>
          </a:xfrm>
          <a:prstGeom prst="rect">
            <a:avLst/>
          </a:prstGeom>
        </p:spPr>
      </p:pic>
      <p:sp>
        <p:nvSpPr>
          <p:cNvPr id="25" name="Google Shape;206;p2">
            <a:extLst>
              <a:ext uri="{FF2B5EF4-FFF2-40B4-BE49-F238E27FC236}">
                <a16:creationId xmlns:a16="http://schemas.microsoft.com/office/drawing/2014/main" id="{B010A8BD-AE77-45CF-8958-E507CF0FDC8E}"/>
              </a:ext>
            </a:extLst>
          </p:cNvPr>
          <p:cNvSpPr/>
          <p:nvPr/>
        </p:nvSpPr>
        <p:spPr>
          <a:xfrm>
            <a:off x="244929" y="4279700"/>
            <a:ext cx="5404757" cy="1663900"/>
          </a:xfrm>
          <a:prstGeom prst="roundRect">
            <a:avLst>
              <a:gd name="adj" fmla="val 5056"/>
            </a:avLst>
          </a:prstGeom>
          <a:solidFill>
            <a:schemeClr val="lt1"/>
          </a:solidFill>
          <a:ln w="12700" cap="flat" cmpd="sng">
            <a:solidFill>
              <a:srgbClr val="26262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endParaRPr lang="ru-RU" sz="1400" b="1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" name="Google Shape;157;p5">
            <a:extLst>
              <a:ext uri="{FF2B5EF4-FFF2-40B4-BE49-F238E27FC236}">
                <a16:creationId xmlns:a16="http://schemas.microsoft.com/office/drawing/2014/main" id="{44C234F9-1EBE-411E-A6A1-1E2FC623D476}"/>
              </a:ext>
            </a:extLst>
          </p:cNvPr>
          <p:cNvSpPr/>
          <p:nvPr/>
        </p:nvSpPr>
        <p:spPr>
          <a:xfrm>
            <a:off x="244929" y="3625310"/>
            <a:ext cx="2407699" cy="323125"/>
          </a:xfrm>
          <a:prstGeom prst="roundRect">
            <a:avLst>
              <a:gd name="adj" fmla="val 505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500" b="1" i="0" u="none" strike="noStrike" cap="none" dirty="0" smtClean="0">
                <a:solidFill>
                  <a:srgbClr val="248BCB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Цілі 2023 року</a:t>
            </a:r>
            <a:endParaRPr sz="1500" b="1" i="0" u="none" strike="noStrike" cap="none" dirty="0">
              <a:solidFill>
                <a:srgbClr val="248BCB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0C90CE-FC54-4696-84FF-0D3AF79AF2C6}"/>
              </a:ext>
            </a:extLst>
          </p:cNvPr>
          <p:cNvSpPr txBox="1"/>
          <p:nvPr/>
        </p:nvSpPr>
        <p:spPr>
          <a:xfrm>
            <a:off x="244929" y="4420861"/>
            <a:ext cx="5155164" cy="1272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uk-UA" sz="1400" b="1" dirty="0" smtClean="0"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  <a:t>Надано 500 грантів, у тому числі на </a:t>
            </a:r>
            <a:r>
              <a:rPr lang="uk-UA" sz="1400" b="1" dirty="0" err="1" smtClean="0"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  <a:t>деокупованих</a:t>
            </a:r>
            <a:r>
              <a:rPr lang="uk-UA" sz="1400" b="1" dirty="0" smtClean="0"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  <a:t> територіях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uk-UA" b="1" dirty="0" smtClean="0"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  <a:t>Фінансування становить – 4 млрд гривень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  <a:sym typeface="Verdana"/>
              </a:rPr>
              <a:t>Запроваджено проект </a:t>
            </a:r>
            <a:r>
              <a:rPr lang="uk-UA" b="1" dirty="0"/>
              <a:t>підвищення рівня фінансової грамотності кандидатів на отримання </a:t>
            </a:r>
            <a:r>
              <a:rPr lang="uk-UA" b="1" dirty="0" smtClean="0"/>
              <a:t>грантів</a:t>
            </a:r>
            <a:endParaRPr lang="ru-RU" b="1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4929" y="1164438"/>
            <a:ext cx="11234057" cy="21236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uk-UA" sz="1600" b="1" dirty="0" smtClean="0">
                <a:solidFill>
                  <a:srgbClr val="0066FF"/>
                </a:solidFill>
              </a:rPr>
              <a:t>Надання грантів для розвитку або створення переробних підприємств дозволить державі: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600" b="1" dirty="0" smtClean="0">
                <a:solidFill>
                  <a:srgbClr val="0066FF"/>
                </a:solidFill>
              </a:rPr>
              <a:t>перейти від сировинної спрямованості;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600" b="1" dirty="0" smtClean="0">
                <a:solidFill>
                  <a:srgbClr val="0066FF"/>
                </a:solidFill>
              </a:rPr>
              <a:t>збільшити додану вартість готової продукції (чим більше процесів  перероблення сировини у готову продукцію </a:t>
            </a:r>
            <a:r>
              <a:rPr lang="ru-RU" sz="1600" b="1" dirty="0" err="1" smtClean="0">
                <a:solidFill>
                  <a:srgbClr val="0066FF"/>
                </a:solidFill>
              </a:rPr>
              <a:t>задіяно</a:t>
            </a:r>
            <a:r>
              <a:rPr lang="ru-RU" sz="1600" b="1" dirty="0" smtClean="0">
                <a:solidFill>
                  <a:srgbClr val="0066FF"/>
                </a:solidFill>
              </a:rPr>
              <a:t> </a:t>
            </a:r>
            <a:r>
              <a:rPr lang="ru-RU" sz="1600" b="1" dirty="0">
                <a:solidFill>
                  <a:srgbClr val="0066FF"/>
                </a:solidFill>
              </a:rPr>
              <a:t>у </a:t>
            </a:r>
            <a:r>
              <a:rPr lang="ru-RU" sz="1600" b="1" dirty="0" err="1">
                <a:solidFill>
                  <a:srgbClr val="0066FF"/>
                </a:solidFill>
              </a:rPr>
              <a:t>процесі</a:t>
            </a:r>
            <a:r>
              <a:rPr lang="ru-RU" sz="1600" b="1" dirty="0">
                <a:solidFill>
                  <a:srgbClr val="0066FF"/>
                </a:solidFill>
              </a:rPr>
              <a:t>, </a:t>
            </a:r>
            <a:r>
              <a:rPr lang="ru-RU" sz="1600" b="1" dirty="0" err="1">
                <a:solidFill>
                  <a:srgbClr val="0066FF"/>
                </a:solidFill>
              </a:rPr>
              <a:t>тим</a:t>
            </a:r>
            <a:r>
              <a:rPr lang="ru-RU" sz="1600" b="1" dirty="0">
                <a:solidFill>
                  <a:srgbClr val="0066FF"/>
                </a:solidFill>
              </a:rPr>
              <a:t> </a:t>
            </a:r>
            <a:r>
              <a:rPr lang="ru-RU" sz="1600" b="1" dirty="0" err="1">
                <a:solidFill>
                  <a:srgbClr val="0066FF"/>
                </a:solidFill>
              </a:rPr>
              <a:t>більша</a:t>
            </a:r>
            <a:r>
              <a:rPr lang="ru-RU" sz="1600" b="1" dirty="0">
                <a:solidFill>
                  <a:srgbClr val="0066FF"/>
                </a:solidFill>
              </a:rPr>
              <a:t> додана </a:t>
            </a:r>
            <a:r>
              <a:rPr lang="ru-RU" sz="1600" b="1" dirty="0" err="1">
                <a:solidFill>
                  <a:srgbClr val="0066FF"/>
                </a:solidFill>
              </a:rPr>
              <a:t>вартість</a:t>
            </a:r>
            <a:r>
              <a:rPr lang="ru-RU" sz="1600" b="1" dirty="0">
                <a:solidFill>
                  <a:srgbClr val="0066FF"/>
                </a:solidFill>
              </a:rPr>
              <a:t> </a:t>
            </a:r>
            <a:r>
              <a:rPr lang="ru-RU" sz="1600" b="1" dirty="0" err="1">
                <a:solidFill>
                  <a:srgbClr val="0066FF"/>
                </a:solidFill>
              </a:rPr>
              <a:t>готової</a:t>
            </a:r>
            <a:r>
              <a:rPr lang="ru-RU" sz="1600" b="1" dirty="0">
                <a:solidFill>
                  <a:srgbClr val="0066FF"/>
                </a:solidFill>
              </a:rPr>
              <a:t> </a:t>
            </a:r>
            <a:r>
              <a:rPr lang="ru-RU" sz="1600" b="1" dirty="0" err="1">
                <a:solidFill>
                  <a:srgbClr val="0066FF"/>
                </a:solidFill>
              </a:rPr>
              <a:t>продукції</a:t>
            </a:r>
            <a:r>
              <a:rPr lang="ru-RU" sz="1600" b="1" dirty="0" smtClean="0">
                <a:solidFill>
                  <a:srgbClr val="0066FF"/>
                </a:solidFill>
              </a:rPr>
              <a:t>);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600" b="1" dirty="0" err="1" smtClean="0">
                <a:solidFill>
                  <a:srgbClr val="0066FF"/>
                </a:solidFill>
              </a:rPr>
              <a:t>стимулюмати</a:t>
            </a:r>
            <a:r>
              <a:rPr lang="uk-UA" sz="1600" b="1" dirty="0" smtClean="0">
                <a:solidFill>
                  <a:srgbClr val="0066FF"/>
                </a:solidFill>
              </a:rPr>
              <a:t> суміжні галузі виробництва (загальноприйнятий мультиплікатор переробки становить 2,5)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600" b="1" dirty="0" smtClean="0">
                <a:solidFill>
                  <a:srgbClr val="0066FF"/>
                </a:solidFill>
              </a:rPr>
              <a:t>стимулювати розбудову </a:t>
            </a:r>
            <a:r>
              <a:rPr lang="uk-UA" sz="1600" b="1" dirty="0" err="1" smtClean="0">
                <a:solidFill>
                  <a:srgbClr val="0066FF"/>
                </a:solidFill>
              </a:rPr>
              <a:t>деокуповних</a:t>
            </a:r>
            <a:r>
              <a:rPr lang="uk-UA" sz="1600" b="1" dirty="0" smtClean="0">
                <a:solidFill>
                  <a:srgbClr val="0066FF"/>
                </a:solidFill>
              </a:rPr>
              <a:t> </a:t>
            </a:r>
            <a:r>
              <a:rPr lang="uk-UA" sz="1600" b="1" dirty="0" err="1" smtClean="0">
                <a:solidFill>
                  <a:srgbClr val="0066FF"/>
                </a:solidFill>
              </a:rPr>
              <a:t>теритрій</a:t>
            </a:r>
            <a:r>
              <a:rPr lang="uk-UA" sz="1600" b="1" dirty="0" smtClean="0">
                <a:solidFill>
                  <a:srgbClr val="0066FF"/>
                </a:solidFill>
              </a:rPr>
              <a:t>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600" b="1" dirty="0" smtClean="0">
                <a:solidFill>
                  <a:srgbClr val="0066FF"/>
                </a:solidFill>
              </a:rPr>
              <a:t>створити нові робочі місця.</a:t>
            </a:r>
            <a:endParaRPr lang="ru-RU" sz="1600" b="1" dirty="0">
              <a:solidFill>
                <a:srgbClr val="0066FF"/>
              </a:solidFill>
            </a:endParaRPr>
          </a:p>
        </p:txBody>
      </p:sp>
      <p:sp>
        <p:nvSpPr>
          <p:cNvPr id="32" name="Google Shape;157;p5">
            <a:extLst>
              <a:ext uri="{FF2B5EF4-FFF2-40B4-BE49-F238E27FC236}">
                <a16:creationId xmlns:a16="http://schemas.microsoft.com/office/drawing/2014/main" id="{44C234F9-1EBE-411E-A6A1-1E2FC623D476}"/>
              </a:ext>
            </a:extLst>
          </p:cNvPr>
          <p:cNvSpPr/>
          <p:nvPr/>
        </p:nvSpPr>
        <p:spPr>
          <a:xfrm>
            <a:off x="7592787" y="3685169"/>
            <a:ext cx="2772370" cy="594531"/>
          </a:xfrm>
          <a:prstGeom prst="roundRect">
            <a:avLst>
              <a:gd name="adj" fmla="val 505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500" b="1" i="0" u="none" strike="noStrike" cap="none" dirty="0" smtClean="0">
                <a:solidFill>
                  <a:srgbClr val="248BCB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Проблеми реалізації</a:t>
            </a:r>
            <a:endParaRPr sz="1500" b="1" i="0" u="none" strike="noStrike" cap="none" dirty="0">
              <a:solidFill>
                <a:srgbClr val="248BCB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  <p:sp>
        <p:nvSpPr>
          <p:cNvPr id="42" name="Google Shape;206;p2">
            <a:extLst>
              <a:ext uri="{FF2B5EF4-FFF2-40B4-BE49-F238E27FC236}">
                <a16:creationId xmlns:a16="http://schemas.microsoft.com/office/drawing/2014/main" id="{B010A8BD-AE77-45CF-8958-E507CF0FDC8E}"/>
              </a:ext>
            </a:extLst>
          </p:cNvPr>
          <p:cNvSpPr/>
          <p:nvPr/>
        </p:nvSpPr>
        <p:spPr>
          <a:xfrm>
            <a:off x="6276593" y="4489315"/>
            <a:ext cx="5404757" cy="1663900"/>
          </a:xfrm>
          <a:prstGeom prst="roundRect">
            <a:avLst>
              <a:gd name="adj" fmla="val 5056"/>
            </a:avLst>
          </a:prstGeom>
          <a:solidFill>
            <a:schemeClr val="lt1"/>
          </a:solidFill>
          <a:ln w="12700" cap="flat" cmpd="sng">
            <a:solidFill>
              <a:srgbClr val="26262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Courier New" panose="02070309020205020404" pitchFamily="49" charset="0"/>
              <a:buChar char="o"/>
            </a:pPr>
            <a:r>
              <a:rPr lang="uk-UA" sz="1400" b="1" i="0" u="none" strike="noStrike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Недостатність фінансування (державним бюджетом передбачено фінансування у розмірі 1,65 млрд гривень)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Courier New" panose="02070309020205020404" pitchFamily="49" charset="0"/>
              <a:buChar char="o"/>
            </a:pPr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Недостатня фінансова грамотність кандидатів на отримання грантів</a:t>
            </a:r>
            <a:endParaRPr lang="ru-RU" sz="1400" b="1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4143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1876</TotalTime>
  <Words>564</Words>
  <Application>Microsoft Office PowerPoint</Application>
  <PresentationFormat>Широкоэкранный</PresentationFormat>
  <Paragraphs>107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Calibri</vt:lpstr>
      <vt:lpstr>Wingdings</vt:lpstr>
      <vt:lpstr>Verdana</vt:lpstr>
      <vt:lpstr>Arial</vt:lpstr>
      <vt:lpstr>Courier New</vt:lpstr>
      <vt:lpstr>Arial Black</vt:lpstr>
      <vt:lpstr>Times New Roman</vt:lpstr>
      <vt:lpstr>Symbol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Svitlana Yakovleva</dc:creator>
  <cp:lastModifiedBy>юсер</cp:lastModifiedBy>
  <cp:revision>124</cp:revision>
  <dcterms:created xsi:type="dcterms:W3CDTF">2023-01-25T08:28:15Z</dcterms:created>
  <dcterms:modified xsi:type="dcterms:W3CDTF">2023-06-07T19:21:44Z</dcterms:modified>
</cp:coreProperties>
</file>